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27"/>
  </p:notesMasterIdLst>
  <p:sldIdLst>
    <p:sldId id="256" r:id="rId2"/>
    <p:sldId id="257" r:id="rId3"/>
    <p:sldId id="279" r:id="rId4"/>
    <p:sldId id="259" r:id="rId5"/>
    <p:sldId id="260" r:id="rId6"/>
    <p:sldId id="261" r:id="rId7"/>
    <p:sldId id="262" r:id="rId8"/>
    <p:sldId id="281" r:id="rId9"/>
    <p:sldId id="273" r:id="rId10"/>
    <p:sldId id="272" r:id="rId11"/>
    <p:sldId id="275" r:id="rId12"/>
    <p:sldId id="278" r:id="rId13"/>
    <p:sldId id="271" r:id="rId14"/>
    <p:sldId id="280" r:id="rId15"/>
    <p:sldId id="282" r:id="rId16"/>
    <p:sldId id="264" r:id="rId17"/>
    <p:sldId id="265" r:id="rId18"/>
    <p:sldId id="266" r:id="rId19"/>
    <p:sldId id="267" r:id="rId20"/>
    <p:sldId id="268" r:id="rId21"/>
    <p:sldId id="269" r:id="rId22"/>
    <p:sldId id="270" r:id="rId23"/>
    <p:sldId id="274" r:id="rId24"/>
    <p:sldId id="276" r:id="rId25"/>
    <p:sldId id="283"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91111-86B0-4E31-9EC5-2B227417C538}"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l-GR"/>
        </a:p>
      </dgm:t>
    </dgm:pt>
    <dgm:pt modelId="{FF29AC67-5B12-4502-86D6-EF59E11F032E}">
      <dgm:prSet phldrT="[Κείμενο]"/>
      <dgm:spPr/>
      <dgm:t>
        <a:bodyPr/>
        <a:lstStyle/>
        <a:p>
          <a:r>
            <a:rPr lang="el-GR" dirty="0" smtClean="0"/>
            <a:t>Ευρωπαϊκή Επιτροπή</a:t>
          </a:r>
          <a:endParaRPr lang="el-GR" dirty="0"/>
        </a:p>
      </dgm:t>
    </dgm:pt>
    <dgm:pt modelId="{1A16CFE3-FDA7-43C0-B2CB-695B74876C7D}" type="parTrans" cxnId="{6227ED9C-8D47-459E-8FD3-3DC3D526F6DC}">
      <dgm:prSet/>
      <dgm:spPr/>
      <dgm:t>
        <a:bodyPr/>
        <a:lstStyle/>
        <a:p>
          <a:endParaRPr lang="el-GR"/>
        </a:p>
      </dgm:t>
    </dgm:pt>
    <dgm:pt modelId="{476825C2-1862-4FAE-B73F-CE2385A5BB1E}" type="sibTrans" cxnId="{6227ED9C-8D47-459E-8FD3-3DC3D526F6DC}">
      <dgm:prSet/>
      <dgm:spPr/>
      <dgm:t>
        <a:bodyPr/>
        <a:lstStyle/>
        <a:p>
          <a:endParaRPr lang="el-GR"/>
        </a:p>
      </dgm:t>
    </dgm:pt>
    <dgm:pt modelId="{B3D14F2B-36E9-419B-A5C4-4E721BD33EB9}">
      <dgm:prSet phldrT="[Κείμενο]"/>
      <dgm:spPr/>
      <dgm:t>
        <a:bodyPr/>
        <a:lstStyle/>
        <a:p>
          <a:r>
            <a:rPr lang="el-GR" dirty="0" smtClean="0"/>
            <a:t>Κεντρική Διαχειριστική</a:t>
          </a:r>
          <a:endParaRPr lang="el-GR" dirty="0"/>
        </a:p>
      </dgm:t>
    </dgm:pt>
    <dgm:pt modelId="{B02C223B-1507-40B9-BA50-BE6833DD8648}" type="parTrans" cxnId="{251C43A1-0B48-444F-BBD4-C87D6D170CAE}">
      <dgm:prSet/>
      <dgm:spPr/>
      <dgm:t>
        <a:bodyPr/>
        <a:lstStyle/>
        <a:p>
          <a:endParaRPr lang="el-GR"/>
        </a:p>
      </dgm:t>
    </dgm:pt>
    <dgm:pt modelId="{1C60058B-C6A1-4A6C-BAF9-57FEC6B827C9}" type="sibTrans" cxnId="{251C43A1-0B48-444F-BBD4-C87D6D170CAE}">
      <dgm:prSet/>
      <dgm:spPr/>
      <dgm:t>
        <a:bodyPr/>
        <a:lstStyle/>
        <a:p>
          <a:endParaRPr lang="el-GR"/>
        </a:p>
      </dgm:t>
    </dgm:pt>
    <dgm:pt modelId="{AB87FEC8-0A3D-4BD6-A653-88ECCF4FD100}">
      <dgm:prSet phldrT="[Κείμενο]"/>
      <dgm:spPr/>
      <dgm:t>
        <a:bodyPr/>
        <a:lstStyle/>
        <a:p>
          <a:r>
            <a:rPr lang="el-GR" dirty="0" smtClean="0"/>
            <a:t>Πρόγραμμα 1</a:t>
          </a:r>
          <a:endParaRPr lang="el-GR" dirty="0"/>
        </a:p>
      </dgm:t>
    </dgm:pt>
    <dgm:pt modelId="{30B2C188-1CB7-4178-B6CB-7BBB5D7C1C63}" type="parTrans" cxnId="{21D4660F-7D6A-4DEC-BF91-3CCE7197371A}">
      <dgm:prSet/>
      <dgm:spPr/>
      <dgm:t>
        <a:bodyPr/>
        <a:lstStyle/>
        <a:p>
          <a:endParaRPr lang="el-GR"/>
        </a:p>
      </dgm:t>
    </dgm:pt>
    <dgm:pt modelId="{72E76890-FE35-4EB5-B3A4-736289C0860D}" type="sibTrans" cxnId="{21D4660F-7D6A-4DEC-BF91-3CCE7197371A}">
      <dgm:prSet/>
      <dgm:spPr/>
      <dgm:t>
        <a:bodyPr/>
        <a:lstStyle/>
        <a:p>
          <a:endParaRPr lang="el-GR"/>
        </a:p>
      </dgm:t>
    </dgm:pt>
    <dgm:pt modelId="{DD54F04D-5802-4D38-8554-45299AF4B126}">
      <dgm:prSet phldrT="[Κείμενο]"/>
      <dgm:spPr/>
      <dgm:t>
        <a:bodyPr/>
        <a:lstStyle/>
        <a:p>
          <a:r>
            <a:rPr lang="el-GR" dirty="0" smtClean="0"/>
            <a:t>Πρόγραμμα 2</a:t>
          </a:r>
          <a:endParaRPr lang="el-GR" dirty="0"/>
        </a:p>
      </dgm:t>
    </dgm:pt>
    <dgm:pt modelId="{5C9E7D03-5E4F-48CD-8748-4BB6324FADB3}" type="parTrans" cxnId="{13EA6869-14A6-4688-A4EA-6AB8AD0A7D62}">
      <dgm:prSet/>
      <dgm:spPr/>
      <dgm:t>
        <a:bodyPr/>
        <a:lstStyle/>
        <a:p>
          <a:endParaRPr lang="el-GR"/>
        </a:p>
      </dgm:t>
    </dgm:pt>
    <dgm:pt modelId="{DB6476AD-C1BE-43F0-A083-B2A76579176D}" type="sibTrans" cxnId="{13EA6869-14A6-4688-A4EA-6AB8AD0A7D62}">
      <dgm:prSet/>
      <dgm:spPr/>
      <dgm:t>
        <a:bodyPr/>
        <a:lstStyle/>
        <a:p>
          <a:endParaRPr lang="el-GR"/>
        </a:p>
      </dgm:t>
    </dgm:pt>
    <dgm:pt modelId="{EA1ADD12-140B-44D5-ADF5-069AF00FEE6B}" type="pres">
      <dgm:prSet presAssocID="{D9E91111-86B0-4E31-9EC5-2B227417C538}" presName="hierChild1" presStyleCnt="0">
        <dgm:presLayoutVars>
          <dgm:chPref val="1"/>
          <dgm:dir/>
          <dgm:animOne val="branch"/>
          <dgm:animLvl val="lvl"/>
          <dgm:resizeHandles/>
        </dgm:presLayoutVars>
      </dgm:prSet>
      <dgm:spPr/>
      <dgm:t>
        <a:bodyPr/>
        <a:lstStyle/>
        <a:p>
          <a:endParaRPr lang="el-GR"/>
        </a:p>
      </dgm:t>
    </dgm:pt>
    <dgm:pt modelId="{482F6247-8324-4490-B0F8-1C07BC710918}" type="pres">
      <dgm:prSet presAssocID="{FF29AC67-5B12-4502-86D6-EF59E11F032E}" presName="hierRoot1" presStyleCnt="0"/>
      <dgm:spPr/>
    </dgm:pt>
    <dgm:pt modelId="{BD706D02-34B0-4C9E-9277-DC569DE67BAE}" type="pres">
      <dgm:prSet presAssocID="{FF29AC67-5B12-4502-86D6-EF59E11F032E}" presName="composite" presStyleCnt="0"/>
      <dgm:spPr/>
    </dgm:pt>
    <dgm:pt modelId="{73DA2095-2897-476F-BED1-C9987B864635}" type="pres">
      <dgm:prSet presAssocID="{FF29AC67-5B12-4502-86D6-EF59E11F032E}" presName="image" presStyleLbl="node0" presStyleIdx="0" presStyleCnt="1"/>
      <dgm:spPr>
        <a:blipFill rotWithShape="1">
          <a:blip xmlns:r="http://schemas.openxmlformats.org/officeDocument/2006/relationships" r:embed="rId1"/>
          <a:stretch>
            <a:fillRect/>
          </a:stretch>
        </a:blipFill>
      </dgm:spPr>
    </dgm:pt>
    <dgm:pt modelId="{19539A82-B671-4DB9-A150-38D1ABBD37E5}" type="pres">
      <dgm:prSet presAssocID="{FF29AC67-5B12-4502-86D6-EF59E11F032E}" presName="text" presStyleLbl="revTx" presStyleIdx="0" presStyleCnt="4">
        <dgm:presLayoutVars>
          <dgm:chPref val="3"/>
        </dgm:presLayoutVars>
      </dgm:prSet>
      <dgm:spPr/>
      <dgm:t>
        <a:bodyPr/>
        <a:lstStyle/>
        <a:p>
          <a:endParaRPr lang="el-GR"/>
        </a:p>
      </dgm:t>
    </dgm:pt>
    <dgm:pt modelId="{1EB91595-DFB4-46FF-B308-3D9D07ECA8AD}" type="pres">
      <dgm:prSet presAssocID="{FF29AC67-5B12-4502-86D6-EF59E11F032E}" presName="hierChild2" presStyleCnt="0"/>
      <dgm:spPr/>
    </dgm:pt>
    <dgm:pt modelId="{4DCAC48C-04CD-4B48-B7F5-243FE2FE1A13}" type="pres">
      <dgm:prSet presAssocID="{B02C223B-1507-40B9-BA50-BE6833DD8648}" presName="Name10" presStyleLbl="parChTrans1D2" presStyleIdx="0" presStyleCnt="1"/>
      <dgm:spPr/>
      <dgm:t>
        <a:bodyPr/>
        <a:lstStyle/>
        <a:p>
          <a:endParaRPr lang="el-GR"/>
        </a:p>
      </dgm:t>
    </dgm:pt>
    <dgm:pt modelId="{C8383F9B-C80D-4BCB-A209-1C878DD0C176}" type="pres">
      <dgm:prSet presAssocID="{B3D14F2B-36E9-419B-A5C4-4E721BD33EB9}" presName="hierRoot2" presStyleCnt="0"/>
      <dgm:spPr/>
    </dgm:pt>
    <dgm:pt modelId="{382B5ADA-0B61-4425-A516-046A73511C9E}" type="pres">
      <dgm:prSet presAssocID="{B3D14F2B-36E9-419B-A5C4-4E721BD33EB9}" presName="composite2" presStyleCnt="0"/>
      <dgm:spPr/>
    </dgm:pt>
    <dgm:pt modelId="{419DF983-1B5B-4F59-B3F0-4E9373D923E8}" type="pres">
      <dgm:prSet presAssocID="{B3D14F2B-36E9-419B-A5C4-4E721BD33EB9}" presName="image2" presStyleLbl="node2" presStyleIdx="0" presStyleCnt="1"/>
      <dgm:spPr>
        <a:blipFill rotWithShape="1">
          <a:blip xmlns:r="http://schemas.openxmlformats.org/officeDocument/2006/relationships" r:embed="rId2"/>
          <a:stretch>
            <a:fillRect/>
          </a:stretch>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52AAA0D-2C3C-43C6-81A4-26294750696F}" type="pres">
      <dgm:prSet presAssocID="{B3D14F2B-36E9-419B-A5C4-4E721BD33EB9}" presName="text2" presStyleLbl="revTx" presStyleIdx="1" presStyleCnt="4">
        <dgm:presLayoutVars>
          <dgm:chPref val="3"/>
        </dgm:presLayoutVars>
      </dgm:prSet>
      <dgm:spPr/>
      <dgm:t>
        <a:bodyPr/>
        <a:lstStyle/>
        <a:p>
          <a:endParaRPr lang="el-GR"/>
        </a:p>
      </dgm:t>
    </dgm:pt>
    <dgm:pt modelId="{62C89A37-647C-4A00-AF7A-41684C775EAA}" type="pres">
      <dgm:prSet presAssocID="{B3D14F2B-36E9-419B-A5C4-4E721BD33EB9}" presName="hierChild3" presStyleCnt="0"/>
      <dgm:spPr/>
    </dgm:pt>
    <dgm:pt modelId="{69B5C291-2A4F-4A8B-80B8-849C2BAB97F7}" type="pres">
      <dgm:prSet presAssocID="{30B2C188-1CB7-4178-B6CB-7BBB5D7C1C63}" presName="Name17" presStyleLbl="parChTrans1D3" presStyleIdx="0" presStyleCnt="2"/>
      <dgm:spPr/>
      <dgm:t>
        <a:bodyPr/>
        <a:lstStyle/>
        <a:p>
          <a:endParaRPr lang="el-GR"/>
        </a:p>
      </dgm:t>
    </dgm:pt>
    <dgm:pt modelId="{51894924-E779-4D06-94E7-3F3398DC9CE9}" type="pres">
      <dgm:prSet presAssocID="{AB87FEC8-0A3D-4BD6-A653-88ECCF4FD100}" presName="hierRoot3" presStyleCnt="0"/>
      <dgm:spPr/>
    </dgm:pt>
    <dgm:pt modelId="{7D77599B-178E-46E0-929C-55A628F6C511}" type="pres">
      <dgm:prSet presAssocID="{AB87FEC8-0A3D-4BD6-A653-88ECCF4FD100}" presName="composite3" presStyleCnt="0"/>
      <dgm:spPr/>
    </dgm:pt>
    <dgm:pt modelId="{0D27541C-934E-4FA0-A89F-580707774EDA}" type="pres">
      <dgm:prSet presAssocID="{AB87FEC8-0A3D-4BD6-A653-88ECCF4FD100}" presName="image3" presStyleLbl="node3" presStyleIdx="0" presStyleCnt="2"/>
      <dgm:spPr>
        <a:blipFill rotWithShape="1">
          <a:blip xmlns:r="http://schemas.openxmlformats.org/officeDocument/2006/relationships" r:embed="rId3"/>
          <a:stretch>
            <a:fillRect/>
          </a:stretch>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0A772E83-968A-4729-AEF7-B093C6650C0E}" type="pres">
      <dgm:prSet presAssocID="{AB87FEC8-0A3D-4BD6-A653-88ECCF4FD100}" presName="text3" presStyleLbl="revTx" presStyleIdx="2" presStyleCnt="4">
        <dgm:presLayoutVars>
          <dgm:chPref val="3"/>
        </dgm:presLayoutVars>
      </dgm:prSet>
      <dgm:spPr/>
      <dgm:t>
        <a:bodyPr/>
        <a:lstStyle/>
        <a:p>
          <a:endParaRPr lang="el-GR"/>
        </a:p>
      </dgm:t>
    </dgm:pt>
    <dgm:pt modelId="{47C1179F-2668-43A9-B6AD-97249268DF9D}" type="pres">
      <dgm:prSet presAssocID="{AB87FEC8-0A3D-4BD6-A653-88ECCF4FD100}" presName="hierChild4" presStyleCnt="0"/>
      <dgm:spPr/>
    </dgm:pt>
    <dgm:pt modelId="{E38B8A3B-0F1A-4EC3-B8FB-0C3657156F66}" type="pres">
      <dgm:prSet presAssocID="{5C9E7D03-5E4F-48CD-8748-4BB6324FADB3}" presName="Name17" presStyleLbl="parChTrans1D3" presStyleIdx="1" presStyleCnt="2"/>
      <dgm:spPr/>
      <dgm:t>
        <a:bodyPr/>
        <a:lstStyle/>
        <a:p>
          <a:endParaRPr lang="el-GR"/>
        </a:p>
      </dgm:t>
    </dgm:pt>
    <dgm:pt modelId="{8B98B405-B7DF-4793-9376-763A24ADFDCC}" type="pres">
      <dgm:prSet presAssocID="{DD54F04D-5802-4D38-8554-45299AF4B126}" presName="hierRoot3" presStyleCnt="0"/>
      <dgm:spPr/>
    </dgm:pt>
    <dgm:pt modelId="{A0B76944-6185-40BD-9265-4CDDB696961B}" type="pres">
      <dgm:prSet presAssocID="{DD54F04D-5802-4D38-8554-45299AF4B126}" presName="composite3" presStyleCnt="0"/>
      <dgm:spPr/>
    </dgm:pt>
    <dgm:pt modelId="{8805C9C6-1696-4076-8D48-BE957CB32ECD}" type="pres">
      <dgm:prSet presAssocID="{DD54F04D-5802-4D38-8554-45299AF4B126}" presName="image3" presStyleLbl="node3" presStyleIdx="1" presStyleCnt="2"/>
      <dgm:spPr>
        <a:blipFill rotWithShape="1">
          <a:blip xmlns:r="http://schemas.openxmlformats.org/officeDocument/2006/relationships" r:embed="rId4"/>
          <a:stretch>
            <a:fillRect/>
          </a:stretch>
        </a:bli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EC3B03F-05A8-485E-B0A8-FB3B8540F2E9}" type="pres">
      <dgm:prSet presAssocID="{DD54F04D-5802-4D38-8554-45299AF4B126}" presName="text3" presStyleLbl="revTx" presStyleIdx="3" presStyleCnt="4">
        <dgm:presLayoutVars>
          <dgm:chPref val="3"/>
        </dgm:presLayoutVars>
      </dgm:prSet>
      <dgm:spPr/>
      <dgm:t>
        <a:bodyPr/>
        <a:lstStyle/>
        <a:p>
          <a:endParaRPr lang="el-GR"/>
        </a:p>
      </dgm:t>
    </dgm:pt>
    <dgm:pt modelId="{4F75E73B-01F0-421F-959E-1C9DCC943647}" type="pres">
      <dgm:prSet presAssocID="{DD54F04D-5802-4D38-8554-45299AF4B126}" presName="hierChild4" presStyleCnt="0"/>
      <dgm:spPr/>
    </dgm:pt>
  </dgm:ptLst>
  <dgm:cxnLst>
    <dgm:cxn modelId="{6227ED9C-8D47-459E-8FD3-3DC3D526F6DC}" srcId="{D9E91111-86B0-4E31-9EC5-2B227417C538}" destId="{FF29AC67-5B12-4502-86D6-EF59E11F032E}" srcOrd="0" destOrd="0" parTransId="{1A16CFE3-FDA7-43C0-B2CB-695B74876C7D}" sibTransId="{476825C2-1862-4FAE-B73F-CE2385A5BB1E}"/>
    <dgm:cxn modelId="{2B84A43C-E3A7-49D5-BA1D-684E6F46378B}" type="presOf" srcId="{B02C223B-1507-40B9-BA50-BE6833DD8648}" destId="{4DCAC48C-04CD-4B48-B7F5-243FE2FE1A13}" srcOrd="0" destOrd="0" presId="urn:microsoft.com/office/officeart/2009/layout/CirclePictureHierarchy"/>
    <dgm:cxn modelId="{ECECB79A-2A9E-4E3D-858F-D0EE13B3B1D8}" type="presOf" srcId="{30B2C188-1CB7-4178-B6CB-7BBB5D7C1C63}" destId="{69B5C291-2A4F-4A8B-80B8-849C2BAB97F7}" srcOrd="0" destOrd="0" presId="urn:microsoft.com/office/officeart/2009/layout/CirclePictureHierarchy"/>
    <dgm:cxn modelId="{21D4660F-7D6A-4DEC-BF91-3CCE7197371A}" srcId="{B3D14F2B-36E9-419B-A5C4-4E721BD33EB9}" destId="{AB87FEC8-0A3D-4BD6-A653-88ECCF4FD100}" srcOrd="0" destOrd="0" parTransId="{30B2C188-1CB7-4178-B6CB-7BBB5D7C1C63}" sibTransId="{72E76890-FE35-4EB5-B3A4-736289C0860D}"/>
    <dgm:cxn modelId="{9834E3E3-F15B-45B8-966E-8123B263EE5E}" type="presOf" srcId="{FF29AC67-5B12-4502-86D6-EF59E11F032E}" destId="{19539A82-B671-4DB9-A150-38D1ABBD37E5}" srcOrd="0" destOrd="0" presId="urn:microsoft.com/office/officeart/2009/layout/CirclePictureHierarchy"/>
    <dgm:cxn modelId="{F00CC933-0C4D-4019-BC23-38A0DC014C39}" type="presOf" srcId="{B3D14F2B-36E9-419B-A5C4-4E721BD33EB9}" destId="{852AAA0D-2C3C-43C6-81A4-26294750696F}" srcOrd="0" destOrd="0" presId="urn:microsoft.com/office/officeart/2009/layout/CirclePictureHierarchy"/>
    <dgm:cxn modelId="{251C43A1-0B48-444F-BBD4-C87D6D170CAE}" srcId="{FF29AC67-5B12-4502-86D6-EF59E11F032E}" destId="{B3D14F2B-36E9-419B-A5C4-4E721BD33EB9}" srcOrd="0" destOrd="0" parTransId="{B02C223B-1507-40B9-BA50-BE6833DD8648}" sibTransId="{1C60058B-C6A1-4A6C-BAF9-57FEC6B827C9}"/>
    <dgm:cxn modelId="{43E73172-3C78-4696-B714-A1AFF6A9F7F5}" type="presOf" srcId="{DD54F04D-5802-4D38-8554-45299AF4B126}" destId="{4EC3B03F-05A8-485E-B0A8-FB3B8540F2E9}" srcOrd="0" destOrd="0" presId="urn:microsoft.com/office/officeart/2009/layout/CirclePictureHierarchy"/>
    <dgm:cxn modelId="{A4CA04C5-E673-44DB-AAE1-6C640849C7AB}" type="presOf" srcId="{D9E91111-86B0-4E31-9EC5-2B227417C538}" destId="{EA1ADD12-140B-44D5-ADF5-069AF00FEE6B}" srcOrd="0" destOrd="0" presId="urn:microsoft.com/office/officeart/2009/layout/CirclePictureHierarchy"/>
    <dgm:cxn modelId="{CA1D717A-16B6-48E9-9677-EB306E9E9F8A}" type="presOf" srcId="{AB87FEC8-0A3D-4BD6-A653-88ECCF4FD100}" destId="{0A772E83-968A-4729-AEF7-B093C6650C0E}" srcOrd="0" destOrd="0" presId="urn:microsoft.com/office/officeart/2009/layout/CirclePictureHierarchy"/>
    <dgm:cxn modelId="{75343635-9481-476B-8F58-5D7E03266516}" type="presOf" srcId="{5C9E7D03-5E4F-48CD-8748-4BB6324FADB3}" destId="{E38B8A3B-0F1A-4EC3-B8FB-0C3657156F66}" srcOrd="0" destOrd="0" presId="urn:microsoft.com/office/officeart/2009/layout/CirclePictureHierarchy"/>
    <dgm:cxn modelId="{13EA6869-14A6-4688-A4EA-6AB8AD0A7D62}" srcId="{B3D14F2B-36E9-419B-A5C4-4E721BD33EB9}" destId="{DD54F04D-5802-4D38-8554-45299AF4B126}" srcOrd="1" destOrd="0" parTransId="{5C9E7D03-5E4F-48CD-8748-4BB6324FADB3}" sibTransId="{DB6476AD-C1BE-43F0-A083-B2A76579176D}"/>
    <dgm:cxn modelId="{44A1AE0E-0DCF-4170-9F77-434511238D0F}" type="presParOf" srcId="{EA1ADD12-140B-44D5-ADF5-069AF00FEE6B}" destId="{482F6247-8324-4490-B0F8-1C07BC710918}" srcOrd="0" destOrd="0" presId="urn:microsoft.com/office/officeart/2009/layout/CirclePictureHierarchy"/>
    <dgm:cxn modelId="{598B46F4-9341-4DA0-8B07-9E0B248D2F5F}" type="presParOf" srcId="{482F6247-8324-4490-B0F8-1C07BC710918}" destId="{BD706D02-34B0-4C9E-9277-DC569DE67BAE}" srcOrd="0" destOrd="0" presId="urn:microsoft.com/office/officeart/2009/layout/CirclePictureHierarchy"/>
    <dgm:cxn modelId="{5B692E21-C664-4A41-9323-ADF612F8FDC8}" type="presParOf" srcId="{BD706D02-34B0-4C9E-9277-DC569DE67BAE}" destId="{73DA2095-2897-476F-BED1-C9987B864635}" srcOrd="0" destOrd="0" presId="urn:microsoft.com/office/officeart/2009/layout/CirclePictureHierarchy"/>
    <dgm:cxn modelId="{924109EC-CAC9-478C-B7FF-5C58EEBDBE04}" type="presParOf" srcId="{BD706D02-34B0-4C9E-9277-DC569DE67BAE}" destId="{19539A82-B671-4DB9-A150-38D1ABBD37E5}" srcOrd="1" destOrd="0" presId="urn:microsoft.com/office/officeart/2009/layout/CirclePictureHierarchy"/>
    <dgm:cxn modelId="{0DE81210-E4B7-4BB2-BBC6-3104EC4D4D96}" type="presParOf" srcId="{482F6247-8324-4490-B0F8-1C07BC710918}" destId="{1EB91595-DFB4-46FF-B308-3D9D07ECA8AD}" srcOrd="1" destOrd="0" presId="urn:microsoft.com/office/officeart/2009/layout/CirclePictureHierarchy"/>
    <dgm:cxn modelId="{73FE1A82-2876-47FF-A122-A7ED9A11F26B}" type="presParOf" srcId="{1EB91595-DFB4-46FF-B308-3D9D07ECA8AD}" destId="{4DCAC48C-04CD-4B48-B7F5-243FE2FE1A13}" srcOrd="0" destOrd="0" presId="urn:microsoft.com/office/officeart/2009/layout/CirclePictureHierarchy"/>
    <dgm:cxn modelId="{11850676-231C-4942-96E1-6C989368E895}" type="presParOf" srcId="{1EB91595-DFB4-46FF-B308-3D9D07ECA8AD}" destId="{C8383F9B-C80D-4BCB-A209-1C878DD0C176}" srcOrd="1" destOrd="0" presId="urn:microsoft.com/office/officeart/2009/layout/CirclePictureHierarchy"/>
    <dgm:cxn modelId="{C101D64D-45FF-47FA-8E62-C8D17971CA41}" type="presParOf" srcId="{C8383F9B-C80D-4BCB-A209-1C878DD0C176}" destId="{382B5ADA-0B61-4425-A516-046A73511C9E}" srcOrd="0" destOrd="0" presId="urn:microsoft.com/office/officeart/2009/layout/CirclePictureHierarchy"/>
    <dgm:cxn modelId="{F2EA3814-F105-46C5-94B4-C9A28EB840DC}" type="presParOf" srcId="{382B5ADA-0B61-4425-A516-046A73511C9E}" destId="{419DF983-1B5B-4F59-B3F0-4E9373D923E8}" srcOrd="0" destOrd="0" presId="urn:microsoft.com/office/officeart/2009/layout/CirclePictureHierarchy"/>
    <dgm:cxn modelId="{5BE6A45B-AE0F-4E14-90FE-302C99550476}" type="presParOf" srcId="{382B5ADA-0B61-4425-A516-046A73511C9E}" destId="{852AAA0D-2C3C-43C6-81A4-26294750696F}" srcOrd="1" destOrd="0" presId="urn:microsoft.com/office/officeart/2009/layout/CirclePictureHierarchy"/>
    <dgm:cxn modelId="{36EC2251-F3C5-4250-A21B-680A395DD3C9}" type="presParOf" srcId="{C8383F9B-C80D-4BCB-A209-1C878DD0C176}" destId="{62C89A37-647C-4A00-AF7A-41684C775EAA}" srcOrd="1" destOrd="0" presId="urn:microsoft.com/office/officeart/2009/layout/CirclePictureHierarchy"/>
    <dgm:cxn modelId="{5084A1A8-D6C9-4E74-A6F1-2A14C249C836}" type="presParOf" srcId="{62C89A37-647C-4A00-AF7A-41684C775EAA}" destId="{69B5C291-2A4F-4A8B-80B8-849C2BAB97F7}" srcOrd="0" destOrd="0" presId="urn:microsoft.com/office/officeart/2009/layout/CirclePictureHierarchy"/>
    <dgm:cxn modelId="{50E5E410-0456-4313-A6CF-2D8A64C82C65}" type="presParOf" srcId="{62C89A37-647C-4A00-AF7A-41684C775EAA}" destId="{51894924-E779-4D06-94E7-3F3398DC9CE9}" srcOrd="1" destOrd="0" presId="urn:microsoft.com/office/officeart/2009/layout/CirclePictureHierarchy"/>
    <dgm:cxn modelId="{73115BE7-19FB-43C6-AAE3-FE867FE62AFF}" type="presParOf" srcId="{51894924-E779-4D06-94E7-3F3398DC9CE9}" destId="{7D77599B-178E-46E0-929C-55A628F6C511}" srcOrd="0" destOrd="0" presId="urn:microsoft.com/office/officeart/2009/layout/CirclePictureHierarchy"/>
    <dgm:cxn modelId="{6261CD4F-E12E-4824-B807-F2DFD18A73EF}" type="presParOf" srcId="{7D77599B-178E-46E0-929C-55A628F6C511}" destId="{0D27541C-934E-4FA0-A89F-580707774EDA}" srcOrd="0" destOrd="0" presId="urn:microsoft.com/office/officeart/2009/layout/CirclePictureHierarchy"/>
    <dgm:cxn modelId="{684CF301-1144-48B1-AE5C-5571751B67B0}" type="presParOf" srcId="{7D77599B-178E-46E0-929C-55A628F6C511}" destId="{0A772E83-968A-4729-AEF7-B093C6650C0E}" srcOrd="1" destOrd="0" presId="urn:microsoft.com/office/officeart/2009/layout/CirclePictureHierarchy"/>
    <dgm:cxn modelId="{970063E9-03B7-4638-A1A2-869FBF8E1349}" type="presParOf" srcId="{51894924-E779-4D06-94E7-3F3398DC9CE9}" destId="{47C1179F-2668-43A9-B6AD-97249268DF9D}" srcOrd="1" destOrd="0" presId="urn:microsoft.com/office/officeart/2009/layout/CirclePictureHierarchy"/>
    <dgm:cxn modelId="{F2E54ABB-151F-41F0-9086-49346A2D4086}" type="presParOf" srcId="{62C89A37-647C-4A00-AF7A-41684C775EAA}" destId="{E38B8A3B-0F1A-4EC3-B8FB-0C3657156F66}" srcOrd="2" destOrd="0" presId="urn:microsoft.com/office/officeart/2009/layout/CirclePictureHierarchy"/>
    <dgm:cxn modelId="{0A4720D5-C546-4265-A4EC-D67C347326F0}" type="presParOf" srcId="{62C89A37-647C-4A00-AF7A-41684C775EAA}" destId="{8B98B405-B7DF-4793-9376-763A24ADFDCC}" srcOrd="3" destOrd="0" presId="urn:microsoft.com/office/officeart/2009/layout/CirclePictureHierarchy"/>
    <dgm:cxn modelId="{73CDC038-595D-41AB-A41C-49D5FA242624}" type="presParOf" srcId="{8B98B405-B7DF-4793-9376-763A24ADFDCC}" destId="{A0B76944-6185-40BD-9265-4CDDB696961B}" srcOrd="0" destOrd="0" presId="urn:microsoft.com/office/officeart/2009/layout/CirclePictureHierarchy"/>
    <dgm:cxn modelId="{3A4BA95D-80BA-4717-8E00-A8C6EC9CD988}" type="presParOf" srcId="{A0B76944-6185-40BD-9265-4CDDB696961B}" destId="{8805C9C6-1696-4076-8D48-BE957CB32ECD}" srcOrd="0" destOrd="0" presId="urn:microsoft.com/office/officeart/2009/layout/CirclePictureHierarchy"/>
    <dgm:cxn modelId="{F6CFB955-1496-4653-A001-686177C848F7}" type="presParOf" srcId="{A0B76944-6185-40BD-9265-4CDDB696961B}" destId="{4EC3B03F-05A8-485E-B0A8-FB3B8540F2E9}" srcOrd="1" destOrd="0" presId="urn:microsoft.com/office/officeart/2009/layout/CirclePictureHierarchy"/>
    <dgm:cxn modelId="{A5C5E8FD-A94C-4727-B4D6-4CD71CEF3075}" type="presParOf" srcId="{8B98B405-B7DF-4793-9376-763A24ADFDCC}" destId="{4F75E73B-01F0-421F-959E-1C9DCC943647}"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B8A3B-0F1A-4EC3-B8FB-0C3657156F66}">
      <dsp:nvSpPr>
        <dsp:cNvPr id="0" name=""/>
        <dsp:cNvSpPr/>
      </dsp:nvSpPr>
      <dsp:spPr>
        <a:xfrm>
          <a:off x="1646057" y="2471895"/>
          <a:ext cx="1206696" cy="276443"/>
        </a:xfrm>
        <a:custGeom>
          <a:avLst/>
          <a:gdLst/>
          <a:ahLst/>
          <a:cxnLst/>
          <a:rect l="0" t="0" r="0" b="0"/>
          <a:pathLst>
            <a:path>
              <a:moveTo>
                <a:pt x="0" y="0"/>
              </a:moveTo>
              <a:lnTo>
                <a:pt x="0" y="139318"/>
              </a:lnTo>
              <a:lnTo>
                <a:pt x="1206696" y="139318"/>
              </a:lnTo>
              <a:lnTo>
                <a:pt x="1206696" y="2764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5C291-2A4F-4A8B-80B8-849C2BAB97F7}">
      <dsp:nvSpPr>
        <dsp:cNvPr id="0" name=""/>
        <dsp:cNvSpPr/>
      </dsp:nvSpPr>
      <dsp:spPr>
        <a:xfrm>
          <a:off x="439361" y="2471895"/>
          <a:ext cx="1206696" cy="276443"/>
        </a:xfrm>
        <a:custGeom>
          <a:avLst/>
          <a:gdLst/>
          <a:ahLst/>
          <a:cxnLst/>
          <a:rect l="0" t="0" r="0" b="0"/>
          <a:pathLst>
            <a:path>
              <a:moveTo>
                <a:pt x="1206696" y="0"/>
              </a:moveTo>
              <a:lnTo>
                <a:pt x="1206696" y="139318"/>
              </a:lnTo>
              <a:lnTo>
                <a:pt x="0" y="139318"/>
              </a:lnTo>
              <a:lnTo>
                <a:pt x="0" y="2764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CAC48C-04CD-4B48-B7F5-243FE2FE1A13}">
      <dsp:nvSpPr>
        <dsp:cNvPr id="0" name=""/>
        <dsp:cNvSpPr/>
      </dsp:nvSpPr>
      <dsp:spPr>
        <a:xfrm>
          <a:off x="1600337" y="1317855"/>
          <a:ext cx="91440" cy="276443"/>
        </a:xfrm>
        <a:custGeom>
          <a:avLst/>
          <a:gdLst/>
          <a:ahLst/>
          <a:cxnLst/>
          <a:rect l="0" t="0" r="0" b="0"/>
          <a:pathLst>
            <a:path>
              <a:moveTo>
                <a:pt x="45720" y="0"/>
              </a:moveTo>
              <a:lnTo>
                <a:pt x="45720" y="27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DA2095-2897-476F-BED1-C9987B864635}">
      <dsp:nvSpPr>
        <dsp:cNvPr id="0" name=""/>
        <dsp:cNvSpPr/>
      </dsp:nvSpPr>
      <dsp:spPr>
        <a:xfrm>
          <a:off x="1207259" y="440257"/>
          <a:ext cx="877597" cy="877597"/>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539A82-B671-4DB9-A150-38D1ABBD37E5}">
      <dsp:nvSpPr>
        <dsp:cNvPr id="0" name=""/>
        <dsp:cNvSpPr/>
      </dsp:nvSpPr>
      <dsp:spPr>
        <a:xfrm>
          <a:off x="2084856" y="438063"/>
          <a:ext cx="1316396" cy="877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t>Ευρωπαϊκή Επιτροπή</a:t>
          </a:r>
          <a:endParaRPr lang="el-GR" sz="1600" kern="1200" dirty="0"/>
        </a:p>
      </dsp:txBody>
      <dsp:txXfrm>
        <a:off x="2084856" y="438063"/>
        <a:ext cx="1316396" cy="877597"/>
      </dsp:txXfrm>
    </dsp:sp>
    <dsp:sp modelId="{419DF983-1B5B-4F59-B3F0-4E9373D923E8}">
      <dsp:nvSpPr>
        <dsp:cNvPr id="0" name=""/>
        <dsp:cNvSpPr/>
      </dsp:nvSpPr>
      <dsp:spPr>
        <a:xfrm>
          <a:off x="1207259" y="1594298"/>
          <a:ext cx="877597" cy="877597"/>
        </a:xfrm>
        <a:prstGeom prst="ellipse">
          <a:avLst/>
        </a:prstGeom>
        <a:blipFill rotWithShape="1">
          <a:blip xmlns:r="http://schemas.openxmlformats.org/officeDocument/2006/relationships" r:embed="rId2"/>
          <a:stretch>
            <a:fillRect/>
          </a:stretch>
        </a:blip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sp>
    <dsp:sp modelId="{852AAA0D-2C3C-43C6-81A4-26294750696F}">
      <dsp:nvSpPr>
        <dsp:cNvPr id="0" name=""/>
        <dsp:cNvSpPr/>
      </dsp:nvSpPr>
      <dsp:spPr>
        <a:xfrm>
          <a:off x="2084856" y="1592104"/>
          <a:ext cx="1316396" cy="877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t>Κεντρική Διαχειριστική</a:t>
          </a:r>
          <a:endParaRPr lang="el-GR" sz="1600" kern="1200" dirty="0"/>
        </a:p>
      </dsp:txBody>
      <dsp:txXfrm>
        <a:off x="2084856" y="1592104"/>
        <a:ext cx="1316396" cy="877597"/>
      </dsp:txXfrm>
    </dsp:sp>
    <dsp:sp modelId="{0D27541C-934E-4FA0-A89F-580707774EDA}">
      <dsp:nvSpPr>
        <dsp:cNvPr id="0" name=""/>
        <dsp:cNvSpPr/>
      </dsp:nvSpPr>
      <dsp:spPr>
        <a:xfrm>
          <a:off x="562" y="2748338"/>
          <a:ext cx="877597" cy="877597"/>
        </a:xfrm>
        <a:prstGeom prst="ellipse">
          <a:avLst/>
        </a:prstGeom>
        <a:blipFill rotWithShape="1">
          <a:blip xmlns:r="http://schemas.openxmlformats.org/officeDocument/2006/relationships" r:embed="rId3"/>
          <a:stretch>
            <a:fillRect/>
          </a:stretch>
        </a:blip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sp>
    <dsp:sp modelId="{0A772E83-968A-4729-AEF7-B093C6650C0E}">
      <dsp:nvSpPr>
        <dsp:cNvPr id="0" name=""/>
        <dsp:cNvSpPr/>
      </dsp:nvSpPr>
      <dsp:spPr>
        <a:xfrm>
          <a:off x="878160" y="2746144"/>
          <a:ext cx="1316396" cy="877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t>Πρόγραμμα 1</a:t>
          </a:r>
          <a:endParaRPr lang="el-GR" sz="1600" kern="1200" dirty="0"/>
        </a:p>
      </dsp:txBody>
      <dsp:txXfrm>
        <a:off x="878160" y="2746144"/>
        <a:ext cx="1316396" cy="877597"/>
      </dsp:txXfrm>
    </dsp:sp>
    <dsp:sp modelId="{8805C9C6-1696-4076-8D48-BE957CB32ECD}">
      <dsp:nvSpPr>
        <dsp:cNvPr id="0" name=""/>
        <dsp:cNvSpPr/>
      </dsp:nvSpPr>
      <dsp:spPr>
        <a:xfrm>
          <a:off x="2413955" y="2748338"/>
          <a:ext cx="877597" cy="877597"/>
        </a:xfrm>
        <a:prstGeom prst="ellipse">
          <a:avLst/>
        </a:prstGeom>
        <a:blipFill rotWithShape="1">
          <a:blip xmlns:r="http://schemas.openxmlformats.org/officeDocument/2006/relationships" r:embed="rId4"/>
          <a:stretch>
            <a:fillRect/>
          </a:stretch>
        </a:blip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sp>
    <dsp:sp modelId="{4EC3B03F-05A8-485E-B0A8-FB3B8540F2E9}">
      <dsp:nvSpPr>
        <dsp:cNvPr id="0" name=""/>
        <dsp:cNvSpPr/>
      </dsp:nvSpPr>
      <dsp:spPr>
        <a:xfrm>
          <a:off x="3291553" y="2746144"/>
          <a:ext cx="1316396" cy="877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l-GR" sz="1600" kern="1200" dirty="0" smtClean="0"/>
            <a:t>Πρόγραμμα 2</a:t>
          </a:r>
          <a:endParaRPr lang="el-GR" sz="1600" kern="1200" dirty="0"/>
        </a:p>
      </dsp:txBody>
      <dsp:txXfrm>
        <a:off x="3291553" y="2746144"/>
        <a:ext cx="1316396" cy="877597"/>
      </dsp:txXfrm>
    </dsp:sp>
  </dsp:spTree>
</dsp:drawing>
</file>

<file path=ppt/diagrams/layout1.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432C40-B34B-45D6-8D5D-78B6A25FD68C}" type="datetimeFigureOut">
              <a:rPr lang="el-GR" smtClean="0"/>
              <a:t>12/6/2014</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F14946-904B-45F4-8F28-D2ADAD43215C}" type="slidenum">
              <a:rPr lang="el-GR" smtClean="0"/>
              <a:t>‹#›</a:t>
            </a:fld>
            <a:endParaRPr lang="el-GR"/>
          </a:p>
        </p:txBody>
      </p:sp>
    </p:spTree>
    <p:extLst>
      <p:ext uri="{BB962C8B-B14F-4D97-AF65-F5344CB8AC3E}">
        <p14:creationId xmlns:p14="http://schemas.microsoft.com/office/powerpoint/2010/main" val="2628766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Στυλ κύριου τίτλου</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
        <p:nvSpPr>
          <p:cNvPr id="30" name="Date Placeholder 29"/>
          <p:cNvSpPr>
            <a:spLocks noGrp="1"/>
          </p:cNvSpPr>
          <p:nvPr>
            <p:ph type="dt" sz="half" idx="10"/>
          </p:nvPr>
        </p:nvSpPr>
        <p:spPr/>
        <p:txBody>
          <a:bodyPr/>
          <a:lstStyle/>
          <a:p>
            <a:fld id="{DC636A1A-6844-4D67-899B-8EFF4E1A8A68}" type="datetime1">
              <a:rPr lang="el-GR" smtClean="0"/>
              <a:t>12/6/2014</a:t>
            </a:fld>
            <a:endParaRPr lang="el-GR"/>
          </a:p>
        </p:txBody>
      </p:sp>
      <p:sp>
        <p:nvSpPr>
          <p:cNvPr id="19" name="Footer Placeholder 18"/>
          <p:cNvSpPr>
            <a:spLocks noGrp="1"/>
          </p:cNvSpPr>
          <p:nvPr>
            <p:ph type="ftr" sz="quarter" idx="11"/>
          </p:nvPr>
        </p:nvSpPr>
        <p:spPr/>
        <p:txBody>
          <a:bodyPr/>
          <a:lstStyle/>
          <a:p>
            <a:endParaRPr lang="el-GR"/>
          </a:p>
        </p:txBody>
      </p:sp>
      <p:sp>
        <p:nvSpPr>
          <p:cNvPr id="27" name="Slide Number Placeholder 26"/>
          <p:cNvSpPr>
            <a:spLocks noGrp="1"/>
          </p:cNvSpPr>
          <p:nvPr>
            <p:ph type="sldNum" sz="quarter" idx="12"/>
          </p:nvPr>
        </p:nvSpPr>
        <p:spPr/>
        <p:txBody>
          <a:bodyPr/>
          <a:lstStyle/>
          <a:p>
            <a:fld id="{EEEFDEAB-02E9-4E3D-8507-48EC6B50E40D}" type="slidenum">
              <a:rPr lang="el-GR" smtClean="0"/>
              <a:t>‹#›</a:t>
            </a:fld>
            <a:endParaRPr lang="el-GR"/>
          </a:p>
        </p:txBody>
      </p:sp>
    </p:spTree>
  </p:cSld>
  <p:clrMapOvr>
    <a:overrideClrMapping bg1="dk1" tx1="lt1" bg2="dk2" tx2="lt2" accent1="accent1" accent2="accent2" accent3="accent3" accent4="accent4" accent5="accent5" accent6="accent6" hlink="hlink" folHlink="folHlink"/>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l-GR" smtClean="0"/>
              <a:t>Στυλ κύριου τίτλου</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Date Placeholder 3"/>
          <p:cNvSpPr>
            <a:spLocks noGrp="1"/>
          </p:cNvSpPr>
          <p:nvPr>
            <p:ph type="dt" sz="half" idx="10"/>
          </p:nvPr>
        </p:nvSpPr>
        <p:spPr/>
        <p:txBody>
          <a:bodyPr/>
          <a:lstStyle/>
          <a:p>
            <a:fld id="{2ABD1EEF-9892-4AFB-97C6-CE804D78C32E}" type="datetime1">
              <a:rPr lang="el-GR" smtClean="0"/>
              <a:t>12/6/2014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l-GR" smtClean="0"/>
              <a:t>Στυλ κύριου τίτλου</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Date Placeholder 3"/>
          <p:cNvSpPr>
            <a:spLocks noGrp="1"/>
          </p:cNvSpPr>
          <p:nvPr>
            <p:ph type="dt" sz="half" idx="10"/>
          </p:nvPr>
        </p:nvSpPr>
        <p:spPr/>
        <p:txBody>
          <a:bodyPr/>
          <a:lstStyle/>
          <a:p>
            <a:fld id="{1EE4F790-9F5C-41A7-98AE-698704B18854}" type="datetime1">
              <a:rPr lang="el-GR" smtClean="0"/>
              <a:t>12/6/2014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l-GR" smtClean="0"/>
              <a:t>Στυλ κύριου τίτλου</a:t>
            </a:r>
            <a:endParaRPr kumimoji="0" lang="en-US"/>
          </a:p>
        </p:txBody>
      </p:sp>
      <p:sp>
        <p:nvSpPr>
          <p:cNvPr id="3" name="Content Placeholder 2"/>
          <p:cNvSpPr>
            <a:spLocks noGrp="1"/>
          </p:cNvSpPr>
          <p:nvPr>
            <p:ph idx="1"/>
          </p:nvPr>
        </p:nvSpPr>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Date Placeholder 3"/>
          <p:cNvSpPr>
            <a:spLocks noGrp="1"/>
          </p:cNvSpPr>
          <p:nvPr>
            <p:ph type="dt" sz="half" idx="10"/>
          </p:nvPr>
        </p:nvSpPr>
        <p:spPr/>
        <p:txBody>
          <a:bodyPr/>
          <a:lstStyle/>
          <a:p>
            <a:fld id="{1C0171E3-AC30-46F5-8CFE-938564FABF42}" type="datetime1">
              <a:rPr lang="el-GR" smtClean="0"/>
              <a:t>12/6/2014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Στυλ κύριου τίτλου</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4" name="Date Placeholder 3"/>
          <p:cNvSpPr>
            <a:spLocks noGrp="1"/>
          </p:cNvSpPr>
          <p:nvPr>
            <p:ph type="dt" sz="half" idx="10"/>
          </p:nvPr>
        </p:nvSpPr>
        <p:spPr/>
        <p:txBody>
          <a:bodyPr/>
          <a:lstStyle/>
          <a:p>
            <a:fld id="{70049597-3410-444F-9DAE-B1C2D338CB65}" type="datetime1">
              <a:rPr lang="el-GR" smtClean="0"/>
              <a:t>12/6/2014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EEFDEAB-02E9-4E3D-8507-48EC6B50E40D}" type="slidenum">
              <a:rPr lang="el-GR" smtClean="0"/>
              <a:t>‹#›</a:t>
            </a:fld>
            <a:endParaRPr lang="el-GR"/>
          </a:p>
        </p:txBody>
      </p:sp>
    </p:spTree>
  </p:cSld>
  <p:clrMapOvr>
    <a:overrideClrMapping bg1="dk1" tx1="lt1" bg2="dk2" tx2="lt2" accent1="accent1" accent2="accent2" accent3="accent3" accent4="accent4" accent5="accent5" accent6="accent6" hlink="hlink" folHlink="folHlink"/>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l-GR" smtClean="0"/>
              <a:t>Στυλ κύριου τίτλου</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Date Placeholder 4"/>
          <p:cNvSpPr>
            <a:spLocks noGrp="1"/>
          </p:cNvSpPr>
          <p:nvPr>
            <p:ph type="dt" sz="half" idx="10"/>
          </p:nvPr>
        </p:nvSpPr>
        <p:spPr/>
        <p:txBody>
          <a:bodyPr/>
          <a:lstStyle/>
          <a:p>
            <a:fld id="{10C50569-1F33-4C02-9937-2C6DAB58C377}" type="datetime1">
              <a:rPr lang="el-GR" smtClean="0"/>
              <a:t>12/6/2014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l-GR" smtClean="0"/>
              <a:t>Στυλ κύριου τίτλου</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Date Placeholder 6"/>
          <p:cNvSpPr>
            <a:spLocks noGrp="1"/>
          </p:cNvSpPr>
          <p:nvPr>
            <p:ph type="dt" sz="half" idx="10"/>
          </p:nvPr>
        </p:nvSpPr>
        <p:spPr/>
        <p:txBody>
          <a:bodyPr/>
          <a:lstStyle/>
          <a:p>
            <a:fld id="{850A9C19-7E51-4CBB-9E0F-D7EBA879EF7B}" type="datetime1">
              <a:rPr lang="el-GR" smtClean="0"/>
              <a:t>12/6/2014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l-GR" smtClean="0"/>
              <a:t>Στυλ κύριου τίτλου</a:t>
            </a:r>
            <a:endParaRPr kumimoji="0" lang="en-US"/>
          </a:p>
        </p:txBody>
      </p:sp>
      <p:sp>
        <p:nvSpPr>
          <p:cNvPr id="3" name="Date Placeholder 2"/>
          <p:cNvSpPr>
            <a:spLocks noGrp="1"/>
          </p:cNvSpPr>
          <p:nvPr>
            <p:ph type="dt" sz="half" idx="10"/>
          </p:nvPr>
        </p:nvSpPr>
        <p:spPr/>
        <p:txBody>
          <a:bodyPr/>
          <a:lstStyle/>
          <a:p>
            <a:fld id="{BBEC0DCF-2421-4892-A69C-65B0B4627607}" type="datetime1">
              <a:rPr lang="el-GR" smtClean="0"/>
              <a:t>12/6/2014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E4DAE-FEB3-4D0A-A9AA-615BF2730543}" type="datetime1">
              <a:rPr lang="el-GR" smtClean="0"/>
              <a:t>12/6/2014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l-GR" smtClean="0"/>
              <a:t>Στυλ κύριου τίτλου</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l-GR" smtClean="0"/>
              <a:t>Στυλ υποδείγματος κειμένου</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Date Placeholder 4"/>
          <p:cNvSpPr>
            <a:spLocks noGrp="1"/>
          </p:cNvSpPr>
          <p:nvPr>
            <p:ph type="dt" sz="half" idx="10"/>
          </p:nvPr>
        </p:nvSpPr>
        <p:spPr/>
        <p:txBody>
          <a:bodyPr/>
          <a:lstStyle/>
          <a:p>
            <a:fld id="{FBD205EC-50F6-4849-9B67-81E1E9DB34CD}" type="datetime1">
              <a:rPr lang="el-GR" smtClean="0"/>
              <a:t>12/6/2014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EEFDEAB-02E9-4E3D-8507-48EC6B50E40D}" type="slidenum">
              <a:rPr lang="el-GR" smtClean="0"/>
              <a:t>‹#›</a:t>
            </a:fld>
            <a:endParaRPr lang="el-GR"/>
          </a:p>
        </p:txBody>
      </p:sp>
    </p:spTree>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l-GR" smtClean="0"/>
              <a:t>Στυλ κύριου τίτλου</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l-GR" smtClean="0"/>
              <a:t>Στυλ υποδείγματος κειμένου</a:t>
            </a:r>
          </a:p>
        </p:txBody>
      </p:sp>
      <p:sp>
        <p:nvSpPr>
          <p:cNvPr id="5" name="Date Placeholder 4"/>
          <p:cNvSpPr>
            <a:spLocks noGrp="1"/>
          </p:cNvSpPr>
          <p:nvPr>
            <p:ph type="dt" sz="half" idx="10"/>
          </p:nvPr>
        </p:nvSpPr>
        <p:spPr/>
        <p:txBody>
          <a:bodyPr/>
          <a:lstStyle/>
          <a:p>
            <a:fld id="{4BC4D495-0583-4218-86AF-0E664CB01334}" type="datetime1">
              <a:rPr lang="el-GR" smtClean="0"/>
              <a:t>12/6/2014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8077200" y="6356350"/>
            <a:ext cx="609600" cy="365125"/>
          </a:xfrm>
        </p:spPr>
        <p:txBody>
          <a:bodyPr/>
          <a:lstStyle/>
          <a:p>
            <a:fld id="{EEEFDEAB-02E9-4E3D-8507-48EC6B50E40D}" type="slidenum">
              <a:rPr lang="el-GR" smtClean="0"/>
              <a:t>‹#›</a:t>
            </a:fld>
            <a:endParaRPr lang="el-G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l-GR" smtClean="0"/>
              <a:t>Στυλ κύριου τίτλου</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AF52832-87F3-4F6E-8847-46416C584590}" type="datetime1">
              <a:rPr lang="el-GR" smtClean="0"/>
              <a:t>12/6/2014</a:t>
            </a:fld>
            <a:endParaRPr lang="el-G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EEFDEAB-02E9-4E3D-8507-48EC6B50E40D}" type="slidenum">
              <a:rPr lang="el-GR" smtClean="0"/>
              <a:t>‹#›</a:t>
            </a:fld>
            <a:endParaRPr lang="el-G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p:pull/>
  </p:transition>
  <p:hf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www.ops.gr/Ergorama/index.jsp?menuitemId=sfc2007mainpage&amp;tabid=0" TargetMode="External"/><Relationship Id="rId2" Type="http://schemas.openxmlformats.org/officeDocument/2006/relationships/hyperlink" Target="http://ec.europa.eu/sfc/2014/" TargetMode="External"/><Relationship Id="rId1" Type="http://schemas.openxmlformats.org/officeDocument/2006/relationships/slideLayout" Target="../slideLayouts/slideLayout2.xml"/><Relationship Id="rId5" Type="http://schemas.openxmlformats.org/officeDocument/2006/relationships/hyperlink" Target="mailto:asideri@mnec.gr" TargetMode="External"/><Relationship Id="rId4" Type="http://schemas.openxmlformats.org/officeDocument/2006/relationships/hyperlink" Target="mailto:Ms-liaison@Mnec.gr"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hyperlink" Target="mailto:ec-sfc2014-info@ec.europa.eu" TargetMode="External"/><Relationship Id="rId1" Type="http://schemas.openxmlformats.org/officeDocument/2006/relationships/slideLayout" Target="../slideLayouts/slideLayout2.xml"/><Relationship Id="rId4" Type="http://schemas.openxmlformats.org/officeDocument/2006/relationships/image" Target="../media/image22.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n-US" dirty="0" smtClean="0"/>
              <a:t>SFC2014</a:t>
            </a:r>
            <a:endParaRPr lang="el-GR" dirty="0"/>
          </a:p>
        </p:txBody>
      </p:sp>
      <p:sp>
        <p:nvSpPr>
          <p:cNvPr id="3" name="Υπότιτλος 2"/>
          <p:cNvSpPr>
            <a:spLocks noGrp="1"/>
          </p:cNvSpPr>
          <p:nvPr>
            <p:ph type="subTitle" idx="1"/>
          </p:nvPr>
        </p:nvSpPr>
        <p:spPr/>
        <p:txBody>
          <a:bodyPr>
            <a:normAutofit/>
          </a:bodyPr>
          <a:lstStyle/>
          <a:p>
            <a:r>
              <a:rPr lang="el-GR" dirty="0" smtClean="0"/>
              <a:t>Το πληροφοριακό σύστημα για την διαχείριση των ταμείων στην νέα προγραμματική περίοδο 2014-2020 </a:t>
            </a:r>
            <a:endParaRPr lang="el-GR" dirty="0"/>
          </a:p>
        </p:txBody>
      </p:sp>
    </p:spTree>
    <p:extLst>
      <p:ext uri="{BB962C8B-B14F-4D97-AF65-F5344CB8AC3E}">
        <p14:creationId xmlns:p14="http://schemas.microsoft.com/office/powerpoint/2010/main" val="3904798578"/>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5799" y="514352"/>
            <a:ext cx="8018091" cy="1162050"/>
          </a:xfrm>
        </p:spPr>
        <p:txBody>
          <a:bodyPr>
            <a:normAutofit/>
          </a:bodyPr>
          <a:lstStyle/>
          <a:p>
            <a:r>
              <a:rPr lang="el-GR" dirty="0"/>
              <a:t>SFC2014</a:t>
            </a:r>
            <a:r>
              <a:rPr lang="el-GR" dirty="0" smtClean="0"/>
              <a:t>:</a:t>
            </a:r>
            <a:r>
              <a:rPr lang="en-US" dirty="0" smtClean="0"/>
              <a:t> </a:t>
            </a:r>
            <a:r>
              <a:rPr lang="el-GR" dirty="0" smtClean="0"/>
              <a:t>Ομοιότητες και διαφορές με το </a:t>
            </a:r>
            <a:r>
              <a:rPr lang="en-US" dirty="0" smtClean="0"/>
              <a:t>SFC2007</a:t>
            </a:r>
            <a:endParaRPr lang="el-G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1556" y="1916832"/>
            <a:ext cx="5616624" cy="41350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Θέση ημερομηνίας 5"/>
          <p:cNvSpPr>
            <a:spLocks noGrp="1"/>
          </p:cNvSpPr>
          <p:nvPr>
            <p:ph type="dt" sz="half" idx="10"/>
          </p:nvPr>
        </p:nvSpPr>
        <p:spPr/>
        <p:txBody>
          <a:bodyPr/>
          <a:lstStyle/>
          <a:p>
            <a:fld id="{4E8B00C0-F6DB-4BB4-B7AD-67FED332E550}" type="datetime1">
              <a:rPr lang="el-GR" smtClean="0"/>
              <a:t>12/6/2014</a:t>
            </a:fld>
            <a:endParaRPr lang="el-GR"/>
          </a:p>
        </p:txBody>
      </p:sp>
      <p:sp>
        <p:nvSpPr>
          <p:cNvPr id="7" name="Θέση αριθμού διαφάνειας 6"/>
          <p:cNvSpPr>
            <a:spLocks noGrp="1"/>
          </p:cNvSpPr>
          <p:nvPr>
            <p:ph type="sldNum" sz="quarter" idx="12"/>
          </p:nvPr>
        </p:nvSpPr>
        <p:spPr/>
        <p:txBody>
          <a:bodyPr/>
          <a:lstStyle/>
          <a:p>
            <a:fld id="{EEEFDEAB-02E9-4E3D-8507-48EC6B50E40D}" type="slidenum">
              <a:rPr lang="el-GR" smtClean="0"/>
              <a:t>10</a:t>
            </a:fld>
            <a:endParaRPr lang="el-GR"/>
          </a:p>
        </p:txBody>
      </p:sp>
      <p:sp>
        <p:nvSpPr>
          <p:cNvPr id="8" name="Θέση περιεχομένου 5"/>
          <p:cNvSpPr>
            <a:spLocks noGrp="1"/>
          </p:cNvSpPr>
          <p:nvPr>
            <p:ph idx="1"/>
          </p:nvPr>
        </p:nvSpPr>
        <p:spPr>
          <a:xfrm>
            <a:off x="457200" y="1935480"/>
            <a:ext cx="2674640" cy="4085808"/>
          </a:xfrm>
        </p:spPr>
        <p:txBody>
          <a:bodyPr>
            <a:normAutofit/>
          </a:bodyPr>
          <a:lstStyle/>
          <a:p>
            <a:r>
              <a:rPr lang="el-GR" dirty="0"/>
              <a:t>Η χρήση του συστήματος γίνεται με ονομαστικούς κωδικούς χρήστη </a:t>
            </a:r>
            <a:endParaRPr lang="el-GR" dirty="0"/>
          </a:p>
        </p:txBody>
      </p:sp>
    </p:spTree>
    <p:extLst>
      <p:ext uri="{BB962C8B-B14F-4D97-AF65-F5344CB8AC3E}">
        <p14:creationId xmlns:p14="http://schemas.microsoft.com/office/powerpoint/2010/main" val="24467747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randombar(horizontal)">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p:txBody>
          <a:bodyPr anchor="ctr">
            <a:normAutofit/>
          </a:bodyPr>
          <a:lstStyle/>
          <a:p>
            <a:r>
              <a:rPr lang="el-GR" sz="2600" dirty="0"/>
              <a:t>SFC2014</a:t>
            </a:r>
            <a:r>
              <a:rPr lang="el-GR" sz="2600" dirty="0"/>
              <a:t>: Ομοιότητες και διαφορές με το </a:t>
            </a:r>
            <a:r>
              <a:rPr lang="en-US" sz="2600" dirty="0"/>
              <a:t>SFC2007</a:t>
            </a:r>
            <a:r>
              <a:rPr lang="el-GR" sz="2600" dirty="0" smtClean="0"/>
              <a:t>.</a:t>
            </a:r>
            <a:endParaRPr lang="el-GR" sz="2600" dirty="0"/>
          </a:p>
        </p:txBody>
      </p:sp>
      <p:sp>
        <p:nvSpPr>
          <p:cNvPr id="6" name="Θέση περιεχομένου 5"/>
          <p:cNvSpPr>
            <a:spLocks noGrp="1"/>
          </p:cNvSpPr>
          <p:nvPr>
            <p:ph idx="1"/>
          </p:nvPr>
        </p:nvSpPr>
        <p:spPr>
          <a:xfrm>
            <a:off x="457200" y="1935480"/>
            <a:ext cx="8147248" cy="4085808"/>
          </a:xfrm>
        </p:spPr>
        <p:txBody>
          <a:bodyPr>
            <a:normAutofit/>
          </a:bodyPr>
          <a:lstStyle/>
          <a:p>
            <a:r>
              <a:rPr lang="el-GR" dirty="0"/>
              <a:t>Η έμμεση πρόσβαση στο σύστημα συνεχίζει να γίνεται μέσω πιστοποιητικών με την χρήση σύγχρονων τεχνολογιών </a:t>
            </a:r>
            <a:r>
              <a:rPr lang="el-GR" dirty="0" err="1" smtClean="0"/>
              <a:t>web</a:t>
            </a:r>
            <a:r>
              <a:rPr lang="el-GR" dirty="0" smtClean="0"/>
              <a:t>-</a:t>
            </a:r>
            <a:r>
              <a:rPr lang="el-GR" dirty="0" err="1" smtClean="0"/>
              <a:t>services</a:t>
            </a:r>
            <a:endParaRPr lang="el-GR" dirty="0" smtClean="0"/>
          </a:p>
          <a:p>
            <a:pPr lvl="1"/>
            <a:r>
              <a:rPr lang="el-GR" dirty="0"/>
              <a:t>Β</a:t>
            </a:r>
            <a:r>
              <a:rPr lang="el-GR" dirty="0" smtClean="0"/>
              <a:t>ελτίωση </a:t>
            </a:r>
            <a:r>
              <a:rPr lang="el-GR" dirty="0"/>
              <a:t>της </a:t>
            </a:r>
            <a:r>
              <a:rPr lang="el-GR" dirty="0" smtClean="0"/>
              <a:t>δια-λειτουργικότητας</a:t>
            </a:r>
          </a:p>
          <a:p>
            <a:pPr lvl="1"/>
            <a:r>
              <a:rPr lang="el-GR" dirty="0"/>
              <a:t>Ε</a:t>
            </a:r>
            <a:r>
              <a:rPr lang="el-GR" dirty="0" smtClean="0"/>
              <a:t>υκολία </a:t>
            </a:r>
            <a:r>
              <a:rPr lang="el-GR" dirty="0"/>
              <a:t>στην υλοποίηση της</a:t>
            </a:r>
            <a:r>
              <a:rPr lang="el-GR" dirty="0" smtClean="0"/>
              <a:t>  </a:t>
            </a:r>
          </a:p>
        </p:txBody>
      </p:sp>
      <p:sp>
        <p:nvSpPr>
          <p:cNvPr id="2" name="Θέση ημερομηνίας 1"/>
          <p:cNvSpPr>
            <a:spLocks noGrp="1"/>
          </p:cNvSpPr>
          <p:nvPr>
            <p:ph type="dt" sz="half" idx="10"/>
          </p:nvPr>
        </p:nvSpPr>
        <p:spPr/>
        <p:txBody>
          <a:bodyPr/>
          <a:lstStyle/>
          <a:p>
            <a:fld id="{A6DAE38D-E4D2-493A-9A02-691D8FC519CA}" type="datetime1">
              <a:rPr lang="el-GR" smtClean="0"/>
              <a:t>12/6/2014</a:t>
            </a:fld>
            <a:endParaRPr lang="el-GR"/>
          </a:p>
        </p:txBody>
      </p:sp>
      <p:sp>
        <p:nvSpPr>
          <p:cNvPr id="3" name="Θέση αριθμού διαφάνειας 2"/>
          <p:cNvSpPr>
            <a:spLocks noGrp="1"/>
          </p:cNvSpPr>
          <p:nvPr>
            <p:ph type="sldNum" sz="quarter" idx="12"/>
          </p:nvPr>
        </p:nvSpPr>
        <p:spPr/>
        <p:txBody>
          <a:bodyPr/>
          <a:lstStyle/>
          <a:p>
            <a:fld id="{EEEFDEAB-02E9-4E3D-8507-48EC6B50E40D}" type="slidenum">
              <a:rPr lang="el-GR" smtClean="0"/>
              <a:t>11</a:t>
            </a:fld>
            <a:endParaRPr lang="el-GR"/>
          </a:p>
        </p:txBody>
      </p:sp>
    </p:spTree>
    <p:extLst>
      <p:ext uri="{BB962C8B-B14F-4D97-AF65-F5344CB8AC3E}">
        <p14:creationId xmlns:p14="http://schemas.microsoft.com/office/powerpoint/2010/main" val="2617849453"/>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Τίτλος 8"/>
          <p:cNvSpPr>
            <a:spLocks noGrp="1"/>
          </p:cNvSpPr>
          <p:nvPr>
            <p:ph type="title"/>
          </p:nvPr>
        </p:nvSpPr>
        <p:spPr/>
        <p:txBody>
          <a:bodyPr anchor="ctr">
            <a:normAutofit/>
          </a:bodyPr>
          <a:lstStyle/>
          <a:p>
            <a:r>
              <a:rPr lang="en-US" sz="2600" dirty="0"/>
              <a:t>SFC2014: </a:t>
            </a:r>
            <a:r>
              <a:rPr lang="el-GR" sz="2600" dirty="0"/>
              <a:t>Ομοιότητες και διαφορές με το </a:t>
            </a:r>
            <a:r>
              <a:rPr lang="en-US" sz="2600" dirty="0"/>
              <a:t>SFC2007</a:t>
            </a:r>
            <a:endParaRPr lang="el-GR" sz="2600" dirty="0"/>
          </a:p>
        </p:txBody>
      </p:sp>
      <p:sp>
        <p:nvSpPr>
          <p:cNvPr id="10" name="Θέση περιεχομένου 9"/>
          <p:cNvSpPr>
            <a:spLocks noGrp="1"/>
          </p:cNvSpPr>
          <p:nvPr>
            <p:ph idx="1"/>
          </p:nvPr>
        </p:nvSpPr>
        <p:spPr>
          <a:xfrm>
            <a:off x="457200" y="2514600"/>
            <a:ext cx="8229600" cy="3810000"/>
          </a:xfrm>
        </p:spPr>
        <p:txBody>
          <a:bodyPr/>
          <a:lstStyle/>
          <a:p>
            <a:r>
              <a:rPr lang="el-GR" dirty="0" smtClean="0"/>
              <a:t>Βελτιωμένη απόδοση</a:t>
            </a:r>
          </a:p>
          <a:p>
            <a:r>
              <a:rPr lang="el-GR" dirty="0" smtClean="0"/>
              <a:t>Χρήση νέων τεχνολογιών</a:t>
            </a:r>
          </a:p>
          <a:p>
            <a:r>
              <a:rPr lang="el-GR" dirty="0" smtClean="0"/>
              <a:t>Μοντέρνο και ξεκάθαρο περιβάλλον χρήστη</a:t>
            </a:r>
          </a:p>
          <a:p>
            <a:r>
              <a:rPr lang="el-GR" dirty="0" smtClean="0"/>
              <a:t>Δυνατότητα αναφορών από την πρώτη μέρα</a:t>
            </a:r>
          </a:p>
          <a:p>
            <a:endParaRPr lang="el-GR" dirty="0"/>
          </a:p>
        </p:txBody>
      </p:sp>
      <p:sp>
        <p:nvSpPr>
          <p:cNvPr id="12" name="TextBox 11"/>
          <p:cNvSpPr txBox="1"/>
          <p:nvPr/>
        </p:nvSpPr>
        <p:spPr>
          <a:xfrm>
            <a:off x="467544" y="2031231"/>
            <a:ext cx="3659079" cy="461665"/>
          </a:xfrm>
          <a:prstGeom prst="rect">
            <a:avLst/>
          </a:prstGeom>
          <a:noFill/>
        </p:spPr>
        <p:txBody>
          <a:bodyPr wrap="none" rtlCol="0">
            <a:spAutoFit/>
          </a:bodyPr>
          <a:lstStyle/>
          <a:p>
            <a:r>
              <a:rPr lang="el-GR" sz="2400" b="1" dirty="0" smtClean="0">
                <a:solidFill>
                  <a:schemeClr val="tx2"/>
                </a:solidFill>
              </a:rPr>
              <a:t>Στόχοι νέου συστήματος</a:t>
            </a:r>
            <a:endParaRPr lang="el-GR" sz="2400" b="1" dirty="0">
              <a:solidFill>
                <a:schemeClr val="tx2"/>
              </a:solidFill>
            </a:endParaRPr>
          </a:p>
        </p:txBody>
      </p:sp>
      <p:sp>
        <p:nvSpPr>
          <p:cNvPr id="13" name="Θέση ημερομηνίας 12"/>
          <p:cNvSpPr>
            <a:spLocks noGrp="1"/>
          </p:cNvSpPr>
          <p:nvPr>
            <p:ph type="dt" sz="half" idx="10"/>
          </p:nvPr>
        </p:nvSpPr>
        <p:spPr/>
        <p:txBody>
          <a:bodyPr/>
          <a:lstStyle/>
          <a:p>
            <a:fld id="{FE4E5DBB-1829-4456-9FC3-67AF4EEA3E01}" type="datetime1">
              <a:rPr lang="el-GR" smtClean="0"/>
              <a:t>12/6/2014</a:t>
            </a:fld>
            <a:endParaRPr lang="el-GR"/>
          </a:p>
        </p:txBody>
      </p:sp>
      <p:sp>
        <p:nvSpPr>
          <p:cNvPr id="14" name="Θέση αριθμού διαφάνειας 13"/>
          <p:cNvSpPr>
            <a:spLocks noGrp="1"/>
          </p:cNvSpPr>
          <p:nvPr>
            <p:ph type="sldNum" sz="quarter" idx="12"/>
          </p:nvPr>
        </p:nvSpPr>
        <p:spPr/>
        <p:txBody>
          <a:bodyPr/>
          <a:lstStyle/>
          <a:p>
            <a:fld id="{EEEFDEAB-02E9-4E3D-8507-48EC6B50E40D}" type="slidenum">
              <a:rPr lang="el-GR" smtClean="0"/>
              <a:t>12</a:t>
            </a:fld>
            <a:endParaRPr lang="el-GR"/>
          </a:p>
        </p:txBody>
      </p:sp>
    </p:spTree>
    <p:extLst>
      <p:ext uri="{BB962C8B-B14F-4D97-AF65-F5344CB8AC3E}">
        <p14:creationId xmlns:p14="http://schemas.microsoft.com/office/powerpoint/2010/main" val="2108447856"/>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p:txBody>
          <a:bodyPr anchor="ctr">
            <a:normAutofit/>
          </a:bodyPr>
          <a:lstStyle/>
          <a:p>
            <a:r>
              <a:rPr lang="en-US" sz="2600" dirty="0" smtClean="0"/>
              <a:t>SFC2014</a:t>
            </a:r>
            <a:r>
              <a:rPr lang="en-US" sz="2600" dirty="0" smtClean="0"/>
              <a:t>:</a:t>
            </a:r>
            <a:r>
              <a:rPr lang="el-GR" sz="2600" dirty="0" smtClean="0"/>
              <a:t> </a:t>
            </a:r>
            <a:r>
              <a:rPr lang="el-GR" sz="2600" dirty="0"/>
              <a:t>Διαχείριση </a:t>
            </a:r>
            <a:r>
              <a:rPr lang="el-GR" sz="2600" dirty="0" smtClean="0"/>
              <a:t>χρηστών. </a:t>
            </a:r>
            <a:endParaRPr lang="el-GR" sz="2600" dirty="0"/>
          </a:p>
        </p:txBody>
      </p:sp>
      <p:pic>
        <p:nvPicPr>
          <p:cNvPr id="3074" name="Picture 2" descr="C:\Users\akisbel\AppData\Local\Microsoft\Windows\Temporary Internet Files\Content.IE5\I2A5RFTE\MC900440635[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077072"/>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kisbel\AppData\Local\Microsoft\Windows\Temporary Internet Files\Content.IE5\WDL2002T\MC90044061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4088" y="3357192"/>
            <a:ext cx="18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kisbel\AppData\Local\Microsoft\Windows\Temporary Internet Files\Content.IE5\A0KN02VA\MC900440392[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4221288"/>
            <a:ext cx="1800000" cy="1800000"/>
          </a:xfrm>
          <a:prstGeom prst="rect">
            <a:avLst/>
          </a:prstGeom>
          <a:noFill/>
          <a:extLst>
            <a:ext uri="{909E8E84-426E-40DD-AFC4-6F175D3DCCD1}">
              <a14:hiddenFill xmlns:a14="http://schemas.microsoft.com/office/drawing/2010/main">
                <a:solidFill>
                  <a:srgbClr val="FFFFFF"/>
                </a:solidFill>
              </a14:hiddenFill>
            </a:ext>
          </a:extLst>
        </p:spPr>
      </p:pic>
      <p:sp>
        <p:nvSpPr>
          <p:cNvPr id="10" name="Θέση κειμένου 2"/>
          <p:cNvSpPr txBox="1">
            <a:spLocks/>
          </p:cNvSpPr>
          <p:nvPr/>
        </p:nvSpPr>
        <p:spPr>
          <a:xfrm>
            <a:off x="395536" y="2252737"/>
            <a:ext cx="8280920" cy="701824"/>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l-GR" sz="1800" dirty="0"/>
              <a:t>Η πρόσβαση στο σύστημα </a:t>
            </a:r>
            <a:r>
              <a:rPr lang="el-GR" sz="1800" dirty="0" smtClean="0"/>
              <a:t>δίνεται </a:t>
            </a:r>
            <a:r>
              <a:rPr lang="el-GR" sz="1800" dirty="0"/>
              <a:t>μέσω του συνδέσμου κράτους μέλους (</a:t>
            </a:r>
            <a:r>
              <a:rPr lang="en-US" sz="1800" dirty="0"/>
              <a:t>MS</a:t>
            </a:r>
            <a:r>
              <a:rPr lang="el-GR" sz="1800" dirty="0"/>
              <a:t>-</a:t>
            </a:r>
            <a:r>
              <a:rPr lang="en-US" sz="1800" dirty="0"/>
              <a:t>liaison</a:t>
            </a:r>
            <a:r>
              <a:rPr lang="el-GR" sz="1800" dirty="0"/>
              <a:t>) ο οποίος είναι ο κυρίως υπεύθυνος για τις διαδικασίες ασφάλειας για την πρόσβαση σε κάθε κράτος μέλος. </a:t>
            </a:r>
          </a:p>
        </p:txBody>
      </p:sp>
      <p:sp>
        <p:nvSpPr>
          <p:cNvPr id="7" name="TextBox 6"/>
          <p:cNvSpPr txBox="1"/>
          <p:nvPr/>
        </p:nvSpPr>
        <p:spPr>
          <a:xfrm>
            <a:off x="179512" y="6165304"/>
            <a:ext cx="2162643" cy="369332"/>
          </a:xfrm>
          <a:prstGeom prst="rect">
            <a:avLst/>
          </a:prstGeom>
          <a:noFill/>
        </p:spPr>
        <p:txBody>
          <a:bodyPr wrap="none" rtlCol="0">
            <a:spAutoFit/>
          </a:bodyPr>
          <a:lstStyle/>
          <a:p>
            <a:r>
              <a:rPr lang="el-GR" dirty="0" smtClean="0"/>
              <a:t>Υποψήφιος χρήστης</a:t>
            </a:r>
            <a:endParaRPr lang="el-GR" dirty="0"/>
          </a:p>
        </p:txBody>
      </p:sp>
      <p:sp>
        <p:nvSpPr>
          <p:cNvPr id="12" name="TextBox 11"/>
          <p:cNvSpPr txBox="1"/>
          <p:nvPr/>
        </p:nvSpPr>
        <p:spPr>
          <a:xfrm>
            <a:off x="3823597" y="5445224"/>
            <a:ext cx="1252459" cy="369332"/>
          </a:xfrm>
          <a:prstGeom prst="rect">
            <a:avLst/>
          </a:prstGeom>
          <a:noFill/>
        </p:spPr>
        <p:txBody>
          <a:bodyPr wrap="none" rtlCol="0">
            <a:spAutoFit/>
          </a:bodyPr>
          <a:lstStyle/>
          <a:p>
            <a:r>
              <a:rPr lang="el-GR" dirty="0" smtClean="0"/>
              <a:t>Σύνδεσμος</a:t>
            </a:r>
            <a:endParaRPr lang="el-GR" dirty="0"/>
          </a:p>
        </p:txBody>
      </p:sp>
      <p:sp>
        <p:nvSpPr>
          <p:cNvPr id="13" name="TextBox 12"/>
          <p:cNvSpPr txBox="1"/>
          <p:nvPr/>
        </p:nvSpPr>
        <p:spPr>
          <a:xfrm>
            <a:off x="6444208" y="6165304"/>
            <a:ext cx="2266711" cy="369332"/>
          </a:xfrm>
          <a:prstGeom prst="rect">
            <a:avLst/>
          </a:prstGeom>
          <a:noFill/>
        </p:spPr>
        <p:txBody>
          <a:bodyPr wrap="none" rtlCol="0">
            <a:spAutoFit/>
          </a:bodyPr>
          <a:lstStyle/>
          <a:p>
            <a:r>
              <a:rPr lang="el-GR" dirty="0" smtClean="0"/>
              <a:t>Ευρωπαϊκή Επιτροπή</a:t>
            </a:r>
            <a:endParaRPr lang="el-GR" dirty="0"/>
          </a:p>
        </p:txBody>
      </p:sp>
      <p:sp>
        <p:nvSpPr>
          <p:cNvPr id="11" name="Δεξιό βέλος 10"/>
          <p:cNvSpPr/>
          <p:nvPr/>
        </p:nvSpPr>
        <p:spPr>
          <a:xfrm rot="20220058">
            <a:off x="2397946" y="410825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Δεξιό βέλος 13"/>
          <p:cNvSpPr/>
          <p:nvPr/>
        </p:nvSpPr>
        <p:spPr>
          <a:xfrm rot="1225925">
            <a:off x="5777942" y="409191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Θέση ημερομηνίας 14"/>
          <p:cNvSpPr>
            <a:spLocks noGrp="1"/>
          </p:cNvSpPr>
          <p:nvPr>
            <p:ph type="dt" sz="half" idx="10"/>
          </p:nvPr>
        </p:nvSpPr>
        <p:spPr/>
        <p:txBody>
          <a:bodyPr/>
          <a:lstStyle/>
          <a:p>
            <a:fld id="{632E89A0-5044-4333-98BC-B10F078794C5}" type="datetime1">
              <a:rPr lang="el-GR" smtClean="0"/>
              <a:t>12/6/2014</a:t>
            </a:fld>
            <a:endParaRPr lang="el-GR"/>
          </a:p>
        </p:txBody>
      </p:sp>
      <p:sp>
        <p:nvSpPr>
          <p:cNvPr id="16" name="Θέση αριθμού διαφάνειας 15"/>
          <p:cNvSpPr>
            <a:spLocks noGrp="1"/>
          </p:cNvSpPr>
          <p:nvPr>
            <p:ph type="sldNum" sz="quarter" idx="12"/>
          </p:nvPr>
        </p:nvSpPr>
        <p:spPr/>
        <p:txBody>
          <a:bodyPr/>
          <a:lstStyle/>
          <a:p>
            <a:fld id="{EEEFDEAB-02E9-4E3D-8507-48EC6B50E40D}" type="slidenum">
              <a:rPr lang="el-GR" smtClean="0"/>
              <a:t>13</a:t>
            </a:fld>
            <a:endParaRPr lang="el-GR"/>
          </a:p>
        </p:txBody>
      </p:sp>
      <p:sp>
        <p:nvSpPr>
          <p:cNvPr id="17" name="TextBox 16"/>
          <p:cNvSpPr txBox="1"/>
          <p:nvPr/>
        </p:nvSpPr>
        <p:spPr>
          <a:xfrm>
            <a:off x="467544" y="1700808"/>
            <a:ext cx="4466223" cy="461665"/>
          </a:xfrm>
          <a:prstGeom prst="rect">
            <a:avLst/>
          </a:prstGeom>
          <a:noFill/>
        </p:spPr>
        <p:txBody>
          <a:bodyPr wrap="none" rtlCol="0">
            <a:spAutoFit/>
          </a:bodyPr>
          <a:lstStyle/>
          <a:p>
            <a:r>
              <a:rPr lang="el-GR" sz="2400" b="1" dirty="0">
                <a:solidFill>
                  <a:schemeClr val="tx2"/>
                </a:solidFill>
              </a:rPr>
              <a:t>Ο σύνδεσμος κράτους μέλους.</a:t>
            </a:r>
            <a:endParaRPr lang="el-GR" sz="2400" b="1" dirty="0">
              <a:solidFill>
                <a:schemeClr val="tx2"/>
              </a:solidFill>
            </a:endParaRPr>
          </a:p>
        </p:txBody>
      </p:sp>
    </p:spTree>
    <p:extLst>
      <p:ext uri="{BB962C8B-B14F-4D97-AF65-F5344CB8AC3E}">
        <p14:creationId xmlns:p14="http://schemas.microsoft.com/office/powerpoint/2010/main" val="35627305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3074"/>
                                        </p:tgtEl>
                                        <p:attrNameLst>
                                          <p:attrName>r</p:attrName>
                                        </p:attrNameLst>
                                      </p:cBhvr>
                                    </p:animRot>
                                    <p:animRot by="-240000">
                                      <p:cBhvr>
                                        <p:cTn id="7" dur="200" fill="hold">
                                          <p:stCondLst>
                                            <p:cond delay="200"/>
                                          </p:stCondLst>
                                        </p:cTn>
                                        <p:tgtEl>
                                          <p:spTgt spid="3074"/>
                                        </p:tgtEl>
                                        <p:attrNameLst>
                                          <p:attrName>r</p:attrName>
                                        </p:attrNameLst>
                                      </p:cBhvr>
                                    </p:animRot>
                                    <p:animRot by="240000">
                                      <p:cBhvr>
                                        <p:cTn id="8" dur="200" fill="hold">
                                          <p:stCondLst>
                                            <p:cond delay="400"/>
                                          </p:stCondLst>
                                        </p:cTn>
                                        <p:tgtEl>
                                          <p:spTgt spid="3074"/>
                                        </p:tgtEl>
                                        <p:attrNameLst>
                                          <p:attrName>r</p:attrName>
                                        </p:attrNameLst>
                                      </p:cBhvr>
                                    </p:animRot>
                                    <p:animRot by="-240000">
                                      <p:cBhvr>
                                        <p:cTn id="9" dur="200" fill="hold">
                                          <p:stCondLst>
                                            <p:cond delay="600"/>
                                          </p:stCondLst>
                                        </p:cTn>
                                        <p:tgtEl>
                                          <p:spTgt spid="3074"/>
                                        </p:tgtEl>
                                        <p:attrNameLst>
                                          <p:attrName>r</p:attrName>
                                        </p:attrNameLst>
                                      </p:cBhvr>
                                    </p:animRot>
                                    <p:animRot by="120000">
                                      <p:cBhvr>
                                        <p:cTn id="10" dur="200" fill="hold">
                                          <p:stCondLst>
                                            <p:cond delay="800"/>
                                          </p:stCondLst>
                                        </p:cTn>
                                        <p:tgtEl>
                                          <p:spTgt spid="3074"/>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3076"/>
                                        </p:tgtEl>
                                        <p:attrNameLst>
                                          <p:attrName>r</p:attrName>
                                        </p:attrNameLst>
                                      </p:cBhvr>
                                    </p:animRot>
                                    <p:animRot by="-240000">
                                      <p:cBhvr>
                                        <p:cTn id="13" dur="200" fill="hold">
                                          <p:stCondLst>
                                            <p:cond delay="200"/>
                                          </p:stCondLst>
                                        </p:cTn>
                                        <p:tgtEl>
                                          <p:spTgt spid="3076"/>
                                        </p:tgtEl>
                                        <p:attrNameLst>
                                          <p:attrName>r</p:attrName>
                                        </p:attrNameLst>
                                      </p:cBhvr>
                                    </p:animRot>
                                    <p:animRot by="240000">
                                      <p:cBhvr>
                                        <p:cTn id="14" dur="200" fill="hold">
                                          <p:stCondLst>
                                            <p:cond delay="400"/>
                                          </p:stCondLst>
                                        </p:cTn>
                                        <p:tgtEl>
                                          <p:spTgt spid="3076"/>
                                        </p:tgtEl>
                                        <p:attrNameLst>
                                          <p:attrName>r</p:attrName>
                                        </p:attrNameLst>
                                      </p:cBhvr>
                                    </p:animRot>
                                    <p:animRot by="-240000">
                                      <p:cBhvr>
                                        <p:cTn id="15" dur="200" fill="hold">
                                          <p:stCondLst>
                                            <p:cond delay="600"/>
                                          </p:stCondLst>
                                        </p:cTn>
                                        <p:tgtEl>
                                          <p:spTgt spid="3076"/>
                                        </p:tgtEl>
                                        <p:attrNameLst>
                                          <p:attrName>r</p:attrName>
                                        </p:attrNameLst>
                                      </p:cBhvr>
                                    </p:animRot>
                                    <p:animRot by="120000">
                                      <p:cBhvr>
                                        <p:cTn id="16" dur="200" fill="hold">
                                          <p:stCondLst>
                                            <p:cond delay="800"/>
                                          </p:stCondLst>
                                        </p:cTn>
                                        <p:tgtEl>
                                          <p:spTgt spid="307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075"/>
                                        </p:tgtEl>
                                        <p:attrNameLst>
                                          <p:attrName>style.visibility</p:attrName>
                                        </p:attrNameLst>
                                      </p:cBhvr>
                                      <p:to>
                                        <p:strVal val="visible"/>
                                      </p:to>
                                    </p:set>
                                    <p:animEffect transition="in" filter="fade">
                                      <p:cBhvr>
                                        <p:cTn id="21" dur="500"/>
                                        <p:tgtEl>
                                          <p:spTgt spid="307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par>
                                <p:cTn id="34" presetID="32" presetClass="emph" presetSubtype="0" fill="hold" grpId="0" nodeType="withEffect">
                                  <p:stCondLst>
                                    <p:cond delay="0"/>
                                  </p:stCondLst>
                                  <p:childTnLst>
                                    <p:animRot by="120000">
                                      <p:cBhvr>
                                        <p:cTn id="35" dur="100" fill="hold">
                                          <p:stCondLst>
                                            <p:cond delay="0"/>
                                          </p:stCondLst>
                                        </p:cTn>
                                        <p:tgtEl>
                                          <p:spTgt spid="7"/>
                                        </p:tgtEl>
                                        <p:attrNameLst>
                                          <p:attrName>r</p:attrName>
                                        </p:attrNameLst>
                                      </p:cBhvr>
                                    </p:animRot>
                                    <p:animRot by="-240000">
                                      <p:cBhvr>
                                        <p:cTn id="36" dur="200" fill="hold">
                                          <p:stCondLst>
                                            <p:cond delay="200"/>
                                          </p:stCondLst>
                                        </p:cTn>
                                        <p:tgtEl>
                                          <p:spTgt spid="7"/>
                                        </p:tgtEl>
                                        <p:attrNameLst>
                                          <p:attrName>r</p:attrName>
                                        </p:attrNameLst>
                                      </p:cBhvr>
                                    </p:animRot>
                                    <p:animRot by="240000">
                                      <p:cBhvr>
                                        <p:cTn id="37" dur="200" fill="hold">
                                          <p:stCondLst>
                                            <p:cond delay="400"/>
                                          </p:stCondLst>
                                        </p:cTn>
                                        <p:tgtEl>
                                          <p:spTgt spid="7"/>
                                        </p:tgtEl>
                                        <p:attrNameLst>
                                          <p:attrName>r</p:attrName>
                                        </p:attrNameLst>
                                      </p:cBhvr>
                                    </p:animRot>
                                    <p:animRot by="-240000">
                                      <p:cBhvr>
                                        <p:cTn id="38" dur="200" fill="hold">
                                          <p:stCondLst>
                                            <p:cond delay="600"/>
                                          </p:stCondLst>
                                        </p:cTn>
                                        <p:tgtEl>
                                          <p:spTgt spid="7"/>
                                        </p:tgtEl>
                                        <p:attrNameLst>
                                          <p:attrName>r</p:attrName>
                                        </p:attrNameLst>
                                      </p:cBhvr>
                                    </p:animRot>
                                    <p:animRot by="120000">
                                      <p:cBhvr>
                                        <p:cTn id="39" dur="200" fill="hold">
                                          <p:stCondLst>
                                            <p:cond delay="800"/>
                                          </p:stCondLst>
                                        </p:cTn>
                                        <p:tgtEl>
                                          <p:spTgt spid="7"/>
                                        </p:tgtEl>
                                        <p:attrNameLst>
                                          <p:attrName>r</p:attrName>
                                        </p:attrNameLst>
                                      </p:cBhvr>
                                    </p:animRot>
                                  </p:childTnLst>
                                </p:cTn>
                              </p:par>
                              <p:par>
                                <p:cTn id="40" presetID="32" presetClass="emph" presetSubtype="0" fill="hold" grpId="0" nodeType="withEffect">
                                  <p:stCondLst>
                                    <p:cond delay="0"/>
                                  </p:stCondLst>
                                  <p:childTnLst>
                                    <p:animRot by="120000">
                                      <p:cBhvr>
                                        <p:cTn id="41" dur="100" fill="hold">
                                          <p:stCondLst>
                                            <p:cond delay="0"/>
                                          </p:stCondLst>
                                        </p:cTn>
                                        <p:tgtEl>
                                          <p:spTgt spid="13"/>
                                        </p:tgtEl>
                                        <p:attrNameLst>
                                          <p:attrName>r</p:attrName>
                                        </p:attrNameLst>
                                      </p:cBhvr>
                                    </p:animRot>
                                    <p:animRot by="-240000">
                                      <p:cBhvr>
                                        <p:cTn id="42" dur="200" fill="hold">
                                          <p:stCondLst>
                                            <p:cond delay="200"/>
                                          </p:stCondLst>
                                        </p:cTn>
                                        <p:tgtEl>
                                          <p:spTgt spid="13"/>
                                        </p:tgtEl>
                                        <p:attrNameLst>
                                          <p:attrName>r</p:attrName>
                                        </p:attrNameLst>
                                      </p:cBhvr>
                                    </p:animRot>
                                    <p:animRot by="240000">
                                      <p:cBhvr>
                                        <p:cTn id="43" dur="200" fill="hold">
                                          <p:stCondLst>
                                            <p:cond delay="400"/>
                                          </p:stCondLst>
                                        </p:cTn>
                                        <p:tgtEl>
                                          <p:spTgt spid="13"/>
                                        </p:tgtEl>
                                        <p:attrNameLst>
                                          <p:attrName>r</p:attrName>
                                        </p:attrNameLst>
                                      </p:cBhvr>
                                    </p:animRot>
                                    <p:animRot by="-240000">
                                      <p:cBhvr>
                                        <p:cTn id="44" dur="200" fill="hold">
                                          <p:stCondLst>
                                            <p:cond delay="600"/>
                                          </p:stCondLst>
                                        </p:cTn>
                                        <p:tgtEl>
                                          <p:spTgt spid="13"/>
                                        </p:tgtEl>
                                        <p:attrNameLst>
                                          <p:attrName>r</p:attrName>
                                        </p:attrNameLst>
                                      </p:cBhvr>
                                    </p:animRot>
                                    <p:animRot by="120000">
                                      <p:cBhvr>
                                        <p:cTn id="45"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P spid="11"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chor="ctr">
            <a:normAutofit/>
          </a:bodyPr>
          <a:lstStyle/>
          <a:p>
            <a:r>
              <a:rPr lang="en-US" sz="2600" dirty="0" smtClean="0"/>
              <a:t>SFC 2014: </a:t>
            </a:r>
            <a:r>
              <a:rPr lang="el-GR" sz="2600" dirty="0" smtClean="0"/>
              <a:t>Διαχείριση χρηστών.</a:t>
            </a:r>
            <a:endParaRPr lang="el-GR" sz="2600" dirty="0"/>
          </a:p>
        </p:txBody>
      </p:sp>
      <p:sp>
        <p:nvSpPr>
          <p:cNvPr id="4" name="Θέση ημερομηνίας 3"/>
          <p:cNvSpPr>
            <a:spLocks noGrp="1"/>
          </p:cNvSpPr>
          <p:nvPr>
            <p:ph type="dt" sz="half" idx="10"/>
          </p:nvPr>
        </p:nvSpPr>
        <p:spPr/>
        <p:txBody>
          <a:bodyPr/>
          <a:lstStyle/>
          <a:p>
            <a:fld id="{1C0171E3-AC30-46F5-8CFE-938564FABF4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14</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2462626230"/>
              </p:ext>
            </p:extLst>
          </p:nvPr>
        </p:nvGraphicFramePr>
        <p:xfrm>
          <a:off x="467544" y="2204862"/>
          <a:ext cx="8064896" cy="4011438"/>
        </p:xfrm>
        <a:graphic>
          <a:graphicData uri="http://schemas.openxmlformats.org/drawingml/2006/table">
            <a:tbl>
              <a:tblPr firstRow="1" bandRow="1">
                <a:tableStyleId>{5C22544A-7EE6-4342-B048-85BDC9FD1C3A}</a:tableStyleId>
              </a:tblPr>
              <a:tblGrid>
                <a:gridCol w="2808312"/>
                <a:gridCol w="5256584"/>
              </a:tblGrid>
              <a:tr h="576066">
                <a:tc>
                  <a:txBody>
                    <a:bodyPr/>
                    <a:lstStyle/>
                    <a:p>
                      <a:r>
                        <a:rPr lang="el-GR" sz="2400" dirty="0" smtClean="0"/>
                        <a:t>Ρόλος</a:t>
                      </a:r>
                      <a:endParaRPr lang="el-GR" sz="2400" dirty="0"/>
                    </a:p>
                  </a:txBody>
                  <a:tcPr/>
                </a:tc>
                <a:tc>
                  <a:txBody>
                    <a:bodyPr/>
                    <a:lstStyle/>
                    <a:p>
                      <a:r>
                        <a:rPr lang="el-GR" sz="2400" dirty="0" smtClean="0"/>
                        <a:t>Περιγραφή</a:t>
                      </a:r>
                      <a:endParaRPr lang="el-GR" sz="2400" dirty="0"/>
                    </a:p>
                  </a:txBody>
                  <a:tcPr/>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Κεντρική αρχή κράτους μέλους (</a:t>
                      </a:r>
                      <a:r>
                        <a:rPr kumimoji="0" lang="en-US" altLang="el-GR" sz="2000" b="0" i="0" u="none" strike="noStrike" cap="none" normalizeH="0" baseline="0" dirty="0" smtClean="0">
                          <a:ln>
                            <a:noFill/>
                          </a:ln>
                          <a:solidFill>
                            <a:schemeClr val="tx1"/>
                          </a:solidFill>
                          <a:effectLst/>
                          <a:latin typeface="+mn-lt"/>
                          <a:cs typeface="Arial" charset="0"/>
                        </a:rPr>
                        <a:t>MS Authority</a:t>
                      </a:r>
                      <a:r>
                        <a:rPr kumimoji="0" lang="el-GR" altLang="el-GR" sz="2000" b="0" i="0" u="none" strike="noStrike" cap="none" normalizeH="0" baseline="0" dirty="0" smtClean="0">
                          <a:ln>
                            <a:noFill/>
                          </a:ln>
                          <a:solidFill>
                            <a:schemeClr val="tx1"/>
                          </a:solidFill>
                          <a:effectLst/>
                          <a:latin typeface="+mn-lt"/>
                          <a:cs typeface="Arial" charset="0"/>
                        </a:rPr>
                        <a:t>) </a:t>
                      </a: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1800" b="0" i="0" u="none" strike="noStrike" cap="none" normalizeH="0" baseline="0" dirty="0" smtClean="0">
                          <a:ln>
                            <a:noFill/>
                          </a:ln>
                          <a:solidFill>
                            <a:schemeClr val="tx1"/>
                          </a:solidFill>
                          <a:effectLst/>
                          <a:latin typeface="+mn-lt"/>
                          <a:cs typeface="Arial" charset="0"/>
                        </a:rPr>
                        <a:t>Διαχείριση </a:t>
                      </a:r>
                      <a:r>
                        <a:rPr kumimoji="0" lang="el-GR" altLang="el-GR" sz="1800" b="0" i="0" u="none" strike="noStrike" cap="none" normalizeH="0" baseline="0" dirty="0" smtClean="0">
                          <a:ln>
                            <a:noFill/>
                          </a:ln>
                          <a:solidFill>
                            <a:schemeClr val="tx1"/>
                          </a:solidFill>
                          <a:effectLst/>
                          <a:latin typeface="+mn-lt"/>
                          <a:cs typeface="Arial" charset="0"/>
                        </a:rPr>
                        <a:t>δεδομένων που αφορούν το </a:t>
                      </a:r>
                      <a:r>
                        <a:rPr kumimoji="0" lang="el-GR" altLang="el-GR" sz="1800" b="0" i="0" u="none" strike="noStrike" cap="none" normalizeH="0" baseline="0" dirty="0" smtClean="0">
                          <a:ln>
                            <a:noFill/>
                          </a:ln>
                          <a:solidFill>
                            <a:schemeClr val="tx1"/>
                          </a:solidFill>
                          <a:effectLst/>
                          <a:latin typeface="+mn-lt"/>
                          <a:cs typeface="Arial" charset="0"/>
                        </a:rPr>
                        <a:t>Εταιρικό Σύμφωνο.</a:t>
                      </a:r>
                      <a:endParaRPr kumimoji="0" lang="el-GR" altLang="el-GR" sz="1800" b="0" i="0" u="none" strike="noStrike" cap="none" normalizeH="0" baseline="0" dirty="0" smtClean="0">
                        <a:ln>
                          <a:noFill/>
                        </a:ln>
                        <a:solidFill>
                          <a:schemeClr val="tx1"/>
                        </a:solidFill>
                        <a:effectLst/>
                        <a:latin typeface="+mn-lt"/>
                        <a:cs typeface="Arial" charset="0"/>
                      </a:endParaRPr>
                    </a:p>
                  </a:txBody>
                  <a:tcPr horzOverflow="overflow"/>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Διαχειριστική αρχή (</a:t>
                      </a:r>
                      <a:r>
                        <a:rPr kumimoji="0" lang="en-US" altLang="el-GR" sz="2000" b="0" i="0" u="none" strike="noStrike" cap="none" normalizeH="0" baseline="0" dirty="0" smtClean="0">
                          <a:ln>
                            <a:noFill/>
                          </a:ln>
                          <a:solidFill>
                            <a:schemeClr val="tx1"/>
                          </a:solidFill>
                          <a:effectLst/>
                          <a:latin typeface="+mn-lt"/>
                          <a:cs typeface="Arial" charset="0"/>
                        </a:rPr>
                        <a:t>Managing Authority</a:t>
                      </a:r>
                      <a:r>
                        <a:rPr kumimoji="0" lang="el-GR" altLang="el-GR" sz="2000" b="0" i="0" u="none" strike="noStrike" cap="none" normalizeH="0" baseline="0" dirty="0" smtClean="0">
                          <a:ln>
                            <a:noFill/>
                          </a:ln>
                          <a:solidFill>
                            <a:schemeClr val="tx1"/>
                          </a:solidFill>
                          <a:effectLst/>
                          <a:latin typeface="+mn-lt"/>
                          <a:cs typeface="Arial" charset="0"/>
                        </a:rPr>
                        <a:t>) </a:t>
                      </a: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1800" b="0" i="0" u="none" strike="noStrike" cap="none" normalizeH="0" baseline="0" dirty="0" smtClean="0">
                          <a:ln>
                            <a:noFill/>
                          </a:ln>
                          <a:solidFill>
                            <a:schemeClr val="tx1"/>
                          </a:solidFill>
                          <a:effectLst/>
                          <a:latin typeface="+mn-lt"/>
                          <a:cs typeface="Arial" charset="0"/>
                        </a:rPr>
                        <a:t>Διαχείριση </a:t>
                      </a:r>
                      <a:r>
                        <a:rPr kumimoji="0" lang="el-GR" altLang="el-GR" sz="1800" b="0" i="0" u="none" strike="noStrike" cap="none" normalizeH="0" baseline="0" dirty="0" smtClean="0">
                          <a:ln>
                            <a:noFill/>
                          </a:ln>
                          <a:solidFill>
                            <a:schemeClr val="tx1"/>
                          </a:solidFill>
                          <a:effectLst/>
                          <a:latin typeface="+mn-lt"/>
                          <a:cs typeface="Arial" charset="0"/>
                        </a:rPr>
                        <a:t>δεδομένων που αφορούν </a:t>
                      </a:r>
                      <a:r>
                        <a:rPr kumimoji="0" lang="el-GR" altLang="el-GR" sz="1800" b="0" i="0" u="none" strike="noStrike" cap="none" normalizeH="0" baseline="0" dirty="0" smtClean="0">
                          <a:ln>
                            <a:noFill/>
                          </a:ln>
                          <a:solidFill>
                            <a:schemeClr val="tx1"/>
                          </a:solidFill>
                          <a:effectLst/>
                          <a:latin typeface="+mn-lt"/>
                          <a:cs typeface="Arial" charset="0"/>
                        </a:rPr>
                        <a:t> των προγραμματισμό και την παρακολούθηση. Όπως υποβολή  επιχειρησιακών προγραμμάτων  αναθεωρήσεις, ετήσιες εκθέσεις, μεγάλα έργα κα.</a:t>
                      </a:r>
                      <a:endParaRPr kumimoji="0" lang="el-GR" altLang="el-GR" sz="1800" b="0" i="0" u="none" strike="noStrike" cap="none" normalizeH="0" baseline="0" dirty="0" smtClean="0">
                        <a:ln>
                          <a:noFill/>
                        </a:ln>
                        <a:solidFill>
                          <a:schemeClr val="tx1"/>
                        </a:solidFill>
                        <a:effectLst/>
                        <a:latin typeface="+mn-lt"/>
                        <a:cs typeface="Arial" charset="0"/>
                      </a:endParaRPr>
                    </a:p>
                  </a:txBody>
                  <a:tcPr horzOverflow="overflow"/>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Αρχή πιστοποίησης (</a:t>
                      </a:r>
                      <a:r>
                        <a:rPr kumimoji="0" lang="en-US" altLang="el-GR" sz="2000" b="0" i="0" u="none" strike="noStrike" cap="none" normalizeH="0" baseline="0" dirty="0" smtClean="0">
                          <a:ln>
                            <a:noFill/>
                          </a:ln>
                          <a:solidFill>
                            <a:schemeClr val="tx1"/>
                          </a:solidFill>
                          <a:effectLst/>
                          <a:latin typeface="+mn-lt"/>
                          <a:cs typeface="Arial" charset="0"/>
                        </a:rPr>
                        <a:t>Certifying </a:t>
                      </a:r>
                      <a:r>
                        <a:rPr kumimoji="0" lang="en-US" altLang="el-GR" sz="2000" b="0" i="0" u="none" strike="noStrike" cap="none" normalizeH="0" baseline="0" dirty="0" smtClean="0">
                          <a:ln>
                            <a:noFill/>
                          </a:ln>
                          <a:solidFill>
                            <a:schemeClr val="tx1"/>
                          </a:solidFill>
                          <a:effectLst/>
                          <a:latin typeface="+mn-lt"/>
                          <a:cs typeface="Arial" charset="0"/>
                        </a:rPr>
                        <a:t>Authority</a:t>
                      </a:r>
                      <a:r>
                        <a:rPr kumimoji="0" lang="el-GR" altLang="el-GR" sz="2000" b="0" i="0" u="none" strike="noStrike" cap="none" normalizeH="0" baseline="0" dirty="0" smtClean="0">
                          <a:ln>
                            <a:noFill/>
                          </a:ln>
                          <a:solidFill>
                            <a:schemeClr val="tx1"/>
                          </a:solidFill>
                          <a:effectLst/>
                          <a:latin typeface="+mn-lt"/>
                          <a:cs typeface="Arial" charset="0"/>
                        </a:rPr>
                        <a:t>) </a:t>
                      </a: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1800" b="0" i="0" u="none" strike="noStrike" cap="none" normalizeH="0" baseline="0" dirty="0" smtClean="0">
                          <a:ln>
                            <a:noFill/>
                          </a:ln>
                          <a:solidFill>
                            <a:schemeClr val="tx1"/>
                          </a:solidFill>
                          <a:effectLst/>
                          <a:latin typeface="+mn-lt"/>
                          <a:cs typeface="Arial" charset="0"/>
                        </a:rPr>
                        <a:t>Διαχείριση δεδομένων που αφορούν </a:t>
                      </a:r>
                      <a:r>
                        <a:rPr kumimoji="0" lang="el-GR" altLang="el-GR" sz="1800" b="0" i="0" u="none" strike="noStrike" cap="none" normalizeH="0" baseline="0" dirty="0" smtClean="0">
                          <a:ln>
                            <a:noFill/>
                          </a:ln>
                          <a:solidFill>
                            <a:schemeClr val="tx1"/>
                          </a:solidFill>
                          <a:effectLst/>
                          <a:latin typeface="+mn-lt"/>
                          <a:cs typeface="Arial" charset="0"/>
                        </a:rPr>
                        <a:t>την εκτέλεση όπως ετήσιες </a:t>
                      </a:r>
                      <a:r>
                        <a:rPr kumimoji="0" lang="el-GR" altLang="el-GR" sz="1800" b="0" i="0" u="none" strike="noStrike" cap="none" normalizeH="0" baseline="0" dirty="0" smtClean="0">
                          <a:ln>
                            <a:noFill/>
                          </a:ln>
                          <a:solidFill>
                            <a:schemeClr val="tx1"/>
                          </a:solidFill>
                          <a:effectLst/>
                          <a:latin typeface="+mn-lt"/>
                          <a:cs typeface="Arial" charset="0"/>
                        </a:rPr>
                        <a:t>προβλέψεις, </a:t>
                      </a:r>
                      <a:r>
                        <a:rPr kumimoji="0" lang="el-GR" altLang="el-GR" sz="1800" b="0" i="0" u="none" strike="noStrike" cap="none" normalizeH="0" baseline="0" dirty="0" smtClean="0">
                          <a:ln>
                            <a:noFill/>
                          </a:ln>
                          <a:solidFill>
                            <a:schemeClr val="tx1"/>
                          </a:solidFill>
                          <a:effectLst/>
                          <a:latin typeface="+mn-lt"/>
                          <a:cs typeface="Arial" charset="0"/>
                        </a:rPr>
                        <a:t>αιτήματα πληρωμών </a:t>
                      </a:r>
                      <a:r>
                        <a:rPr kumimoji="0" lang="el-GR" altLang="el-GR" sz="1800" b="0" i="0" u="none" strike="noStrike" cap="none" normalizeH="0" baseline="0" dirty="0" smtClean="0">
                          <a:ln>
                            <a:noFill/>
                          </a:ln>
                          <a:solidFill>
                            <a:schemeClr val="tx1"/>
                          </a:solidFill>
                          <a:effectLst/>
                          <a:latin typeface="+mn-lt"/>
                          <a:cs typeface="Arial" charset="0"/>
                        </a:rPr>
                        <a:t>κα. </a:t>
                      </a:r>
                    </a:p>
                  </a:txBody>
                  <a:tcPr horzOverflow="overflow"/>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Αρχή ελέγχων (</a:t>
                      </a:r>
                      <a:r>
                        <a:rPr kumimoji="0" lang="en-US" altLang="el-GR" sz="2000" b="0" i="0" u="none" strike="noStrike" cap="none" normalizeH="0" baseline="0" dirty="0" smtClean="0">
                          <a:ln>
                            <a:noFill/>
                          </a:ln>
                          <a:solidFill>
                            <a:schemeClr val="tx1"/>
                          </a:solidFill>
                          <a:effectLst/>
                          <a:latin typeface="+mn-lt"/>
                          <a:cs typeface="Arial" charset="0"/>
                        </a:rPr>
                        <a:t>Audit</a:t>
                      </a:r>
                      <a:r>
                        <a:rPr kumimoji="0" lang="el-GR" altLang="el-GR" sz="2000" b="0" i="0" u="none" strike="noStrike" cap="none" normalizeH="0" baseline="0" dirty="0" smtClean="0">
                          <a:ln>
                            <a:noFill/>
                          </a:ln>
                          <a:solidFill>
                            <a:schemeClr val="tx1"/>
                          </a:solidFill>
                          <a:effectLst/>
                          <a:latin typeface="+mn-lt"/>
                          <a:cs typeface="Arial" charset="0"/>
                        </a:rPr>
                        <a:t>) </a:t>
                      </a: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1800" b="0" i="0" u="none" strike="noStrike" cap="none" normalizeH="0" baseline="0" dirty="0" smtClean="0">
                          <a:ln>
                            <a:noFill/>
                          </a:ln>
                          <a:solidFill>
                            <a:schemeClr val="tx1"/>
                          </a:solidFill>
                          <a:effectLst/>
                          <a:latin typeface="+mn-lt"/>
                          <a:cs typeface="Arial" charset="0"/>
                        </a:rPr>
                        <a:t>Διαχείριση δεδομένων που αφορούν ελέγχους. </a:t>
                      </a:r>
                      <a:endParaRPr kumimoji="0" lang="el-GR" altLang="el-GR" sz="1800" b="0" i="0" u="none" strike="noStrike" cap="none" normalizeH="0" baseline="0" dirty="0" smtClean="0">
                        <a:ln>
                          <a:noFill/>
                        </a:ln>
                        <a:solidFill>
                          <a:schemeClr val="tx1"/>
                        </a:solidFill>
                        <a:effectLst/>
                        <a:latin typeface="+mn-lt"/>
                        <a:cs typeface="Arial" charset="0"/>
                      </a:endParaRPr>
                    </a:p>
                  </a:txBody>
                  <a:tcPr horzOverflow="overflow"/>
                </a:tc>
              </a:tr>
            </a:tbl>
          </a:graphicData>
        </a:graphic>
      </p:graphicFrame>
      <p:sp>
        <p:nvSpPr>
          <p:cNvPr id="10" name="TextBox 9"/>
          <p:cNvSpPr txBox="1"/>
          <p:nvPr/>
        </p:nvSpPr>
        <p:spPr>
          <a:xfrm>
            <a:off x="467544" y="1700808"/>
            <a:ext cx="1073179" cy="461665"/>
          </a:xfrm>
          <a:prstGeom prst="rect">
            <a:avLst/>
          </a:prstGeom>
          <a:noFill/>
        </p:spPr>
        <p:txBody>
          <a:bodyPr wrap="none" rtlCol="0">
            <a:spAutoFit/>
          </a:bodyPr>
          <a:lstStyle/>
          <a:p>
            <a:r>
              <a:rPr lang="el-GR" sz="2400" b="1" dirty="0" smtClean="0">
                <a:solidFill>
                  <a:schemeClr val="tx2"/>
                </a:solidFill>
              </a:rPr>
              <a:t>Ρόλοι.</a:t>
            </a:r>
            <a:endParaRPr lang="el-GR" sz="2400" b="1" dirty="0">
              <a:solidFill>
                <a:schemeClr val="tx2"/>
              </a:solidFill>
            </a:endParaRPr>
          </a:p>
        </p:txBody>
      </p:sp>
    </p:spTree>
    <p:extLst>
      <p:ext uri="{BB962C8B-B14F-4D97-AF65-F5344CB8AC3E}">
        <p14:creationId xmlns:p14="http://schemas.microsoft.com/office/powerpoint/2010/main" val="352477287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chor="ctr">
            <a:normAutofit/>
          </a:bodyPr>
          <a:lstStyle/>
          <a:p>
            <a:r>
              <a:rPr lang="en-US" sz="2600" dirty="0" smtClean="0"/>
              <a:t>SFC 2014: </a:t>
            </a:r>
            <a:r>
              <a:rPr lang="el-GR" sz="2600" dirty="0" smtClean="0"/>
              <a:t>Διαχείριση </a:t>
            </a:r>
            <a:r>
              <a:rPr lang="el-GR" sz="2600" dirty="0"/>
              <a:t>χρηστών. </a:t>
            </a:r>
          </a:p>
        </p:txBody>
      </p:sp>
      <p:sp>
        <p:nvSpPr>
          <p:cNvPr id="4" name="Θέση ημερομηνίας 3"/>
          <p:cNvSpPr>
            <a:spLocks noGrp="1"/>
          </p:cNvSpPr>
          <p:nvPr>
            <p:ph type="dt" sz="half" idx="10"/>
          </p:nvPr>
        </p:nvSpPr>
        <p:spPr/>
        <p:txBody>
          <a:bodyPr/>
          <a:lstStyle/>
          <a:p>
            <a:fld id="{1C0171E3-AC30-46F5-8CFE-938564FABF42}" type="datetime1">
              <a:rPr lang="el-GR" smtClean="0"/>
              <a:t>12/6/2014</a:t>
            </a:fld>
            <a:endParaRPr lang="el-GR" dirty="0"/>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15</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2477429505"/>
              </p:ext>
            </p:extLst>
          </p:nvPr>
        </p:nvGraphicFramePr>
        <p:xfrm>
          <a:off x="467544" y="2204862"/>
          <a:ext cx="8064896" cy="2822718"/>
        </p:xfrm>
        <a:graphic>
          <a:graphicData uri="http://schemas.openxmlformats.org/drawingml/2006/table">
            <a:tbl>
              <a:tblPr firstRow="1" bandRow="1">
                <a:tableStyleId>{5C22544A-7EE6-4342-B048-85BDC9FD1C3A}</a:tableStyleId>
              </a:tblPr>
              <a:tblGrid>
                <a:gridCol w="2808312"/>
                <a:gridCol w="5256584"/>
              </a:tblGrid>
              <a:tr h="576066">
                <a:tc>
                  <a:txBody>
                    <a:bodyPr/>
                    <a:lstStyle/>
                    <a:p>
                      <a:r>
                        <a:rPr lang="el-GR" sz="2400" dirty="0" smtClean="0"/>
                        <a:t>Δικαίωμα</a:t>
                      </a:r>
                      <a:endParaRPr lang="el-GR" sz="2400" dirty="0"/>
                    </a:p>
                  </a:txBody>
                  <a:tcPr/>
                </a:tc>
                <a:tc>
                  <a:txBody>
                    <a:bodyPr/>
                    <a:lstStyle/>
                    <a:p>
                      <a:r>
                        <a:rPr lang="el-GR" sz="2400" dirty="0" smtClean="0"/>
                        <a:t>Περιγραφή</a:t>
                      </a:r>
                      <a:endParaRPr lang="el-GR" sz="2400" dirty="0"/>
                    </a:p>
                  </a:txBody>
                  <a:tcPr/>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Μόνο ανάγνωση</a:t>
                      </a:r>
                      <a:endParaRPr kumimoji="0" lang="el-GR" altLang="el-GR" sz="2000" b="0" i="0" u="none" strike="noStrike" cap="none" normalizeH="0" baseline="0" dirty="0" smtClean="0">
                        <a:ln>
                          <a:noFill/>
                        </a:ln>
                        <a:solidFill>
                          <a:schemeClr val="tx1"/>
                        </a:solidFill>
                        <a:effectLst/>
                        <a:latin typeface="+mn-lt"/>
                        <a:cs typeface="Arial" charset="0"/>
                      </a:endParaRP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Μόνο για εμφάνιση δεδομένων </a:t>
                      </a:r>
                    </a:p>
                  </a:txBody>
                  <a:tcPr horzOverflow="overflow"/>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Καταχώρηση</a:t>
                      </a:r>
                      <a:endParaRPr kumimoji="0" lang="el-GR" altLang="el-GR" sz="2000" b="0" i="0" u="none" strike="noStrike" cap="none" normalizeH="0" baseline="0" dirty="0" smtClean="0">
                        <a:ln>
                          <a:noFill/>
                        </a:ln>
                        <a:solidFill>
                          <a:schemeClr val="tx1"/>
                        </a:solidFill>
                        <a:effectLst/>
                        <a:latin typeface="+mn-lt"/>
                        <a:cs typeface="Arial" charset="0"/>
                      </a:endParaRP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smtClean="0">
                          <a:ln>
                            <a:noFill/>
                          </a:ln>
                          <a:solidFill>
                            <a:schemeClr val="tx1"/>
                          </a:solidFill>
                          <a:effectLst/>
                          <a:latin typeface="+mn-lt"/>
                          <a:cs typeface="Arial" charset="0"/>
                        </a:rPr>
                        <a:t>Για καταχώριση και μεταβολή δεδομένων </a:t>
                      </a:r>
                    </a:p>
                  </a:txBody>
                  <a:tcPr horzOverflow="overflow"/>
                </a:tc>
              </a:tr>
              <a:tr h="748884">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Αποστολή</a:t>
                      </a:r>
                      <a:endParaRPr kumimoji="0" lang="el-GR" altLang="el-GR" sz="2000" b="0" i="0" u="none" strike="noStrike" cap="none" normalizeH="0" baseline="0" dirty="0" smtClean="0">
                        <a:ln>
                          <a:noFill/>
                        </a:ln>
                        <a:solidFill>
                          <a:schemeClr val="tx1"/>
                        </a:solidFill>
                        <a:effectLst/>
                        <a:latin typeface="+mn-lt"/>
                        <a:cs typeface="Arial" charset="0"/>
                      </a:endParaRPr>
                    </a:p>
                  </a:txBody>
                  <a:tcPr horzOverflow="overflow"/>
                </a:tc>
                <a:tc>
                  <a:txBody>
                    <a:bodyPr/>
                    <a:lstStyle>
                      <a:lvl1pPr>
                        <a:spcBef>
                          <a:spcPct val="20000"/>
                        </a:spcBef>
                        <a:buClr>
                          <a:schemeClr val="accent1"/>
                        </a:buClr>
                        <a:buSzPct val="70000"/>
                        <a:buFont typeface="Wingdings" pitchFamily="2" charset="2"/>
                        <a:defRPr sz="2800">
                          <a:solidFill>
                            <a:schemeClr val="tx1"/>
                          </a:solidFill>
                          <a:latin typeface="Arial" charset="0"/>
                          <a:cs typeface="Arial" charset="0"/>
                        </a:defRPr>
                      </a:lvl1pPr>
                      <a:lvl2pPr marL="449263">
                        <a:spcBef>
                          <a:spcPct val="20000"/>
                        </a:spcBef>
                        <a:buClr>
                          <a:schemeClr val="hlink"/>
                        </a:buClr>
                        <a:buSzPct val="65000"/>
                        <a:buFont typeface="Wingdings" pitchFamily="2" charset="2"/>
                        <a:defRPr sz="2400">
                          <a:solidFill>
                            <a:schemeClr val="tx1"/>
                          </a:solidFill>
                          <a:latin typeface="Arial" charset="0"/>
                          <a:cs typeface="Arial" charset="0"/>
                        </a:defRPr>
                      </a:lvl2pPr>
                      <a:lvl3pPr marL="890588">
                        <a:spcBef>
                          <a:spcPct val="20000"/>
                        </a:spcBef>
                        <a:buClr>
                          <a:schemeClr val="accent1"/>
                        </a:buClr>
                        <a:buSzPct val="70000"/>
                        <a:buFont typeface="Wingdings" pitchFamily="2" charset="2"/>
                        <a:defRPr sz="2000">
                          <a:solidFill>
                            <a:schemeClr val="tx1"/>
                          </a:solidFill>
                          <a:latin typeface="Arial" charset="0"/>
                          <a:cs typeface="Arial" charset="0"/>
                        </a:defRPr>
                      </a:lvl3pPr>
                      <a:lvl4pPr marL="1295400">
                        <a:spcBef>
                          <a:spcPct val="20000"/>
                        </a:spcBef>
                        <a:buClr>
                          <a:schemeClr val="hlink"/>
                        </a:buClr>
                        <a:buSzPct val="75000"/>
                        <a:buFont typeface="Wingdings" pitchFamily="2" charset="2"/>
                        <a:defRPr>
                          <a:solidFill>
                            <a:schemeClr val="tx1"/>
                          </a:solidFill>
                          <a:latin typeface="Arial" charset="0"/>
                          <a:cs typeface="Arial" charset="0"/>
                        </a:defRPr>
                      </a:lvl4pPr>
                      <a:lvl5pPr marL="1682750">
                        <a:spcBef>
                          <a:spcPct val="20000"/>
                        </a:spcBef>
                        <a:buClr>
                          <a:schemeClr val="accent1"/>
                        </a:buClr>
                        <a:buSzPct val="70000"/>
                        <a:buFont typeface="Wingdings" pitchFamily="2" charset="2"/>
                        <a:defRPr>
                          <a:solidFill>
                            <a:schemeClr val="tx1"/>
                          </a:solidFill>
                          <a:latin typeface="Arial" charset="0"/>
                          <a:cs typeface="Arial" charset="0"/>
                        </a:defRPr>
                      </a:lvl5pPr>
                      <a:lvl6pPr marL="21399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6pPr>
                      <a:lvl7pPr marL="25971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7pPr>
                      <a:lvl8pPr marL="30543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8pPr>
                      <a:lvl9pPr marL="3511550" fontAlgn="base">
                        <a:spcBef>
                          <a:spcPct val="20000"/>
                        </a:spcBef>
                        <a:spcAft>
                          <a:spcPct val="0"/>
                        </a:spcAft>
                        <a:buClr>
                          <a:schemeClr val="accent1"/>
                        </a:buClr>
                        <a:buSzPct val="70000"/>
                        <a:buFont typeface="Wingdings" pitchFamily="2" charset="2"/>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l-GR" altLang="el-GR" sz="2000" b="0" i="0" u="none" strike="noStrike" cap="none" normalizeH="0" baseline="0" dirty="0" smtClean="0">
                          <a:ln>
                            <a:noFill/>
                          </a:ln>
                          <a:solidFill>
                            <a:schemeClr val="tx1"/>
                          </a:solidFill>
                          <a:effectLst/>
                          <a:latin typeface="+mn-lt"/>
                          <a:cs typeface="Arial" charset="0"/>
                        </a:rPr>
                        <a:t>Για μεταβολή και αποστολή δεδομένων </a:t>
                      </a:r>
                    </a:p>
                  </a:txBody>
                  <a:tcPr horzOverflow="overflow"/>
                </a:tc>
              </a:tr>
            </a:tbl>
          </a:graphicData>
        </a:graphic>
      </p:graphicFrame>
      <p:sp>
        <p:nvSpPr>
          <p:cNvPr id="7" name="TextBox 6"/>
          <p:cNvSpPr txBox="1"/>
          <p:nvPr/>
        </p:nvSpPr>
        <p:spPr>
          <a:xfrm>
            <a:off x="467544" y="1700808"/>
            <a:ext cx="1973554" cy="461665"/>
          </a:xfrm>
          <a:prstGeom prst="rect">
            <a:avLst/>
          </a:prstGeom>
          <a:noFill/>
        </p:spPr>
        <p:txBody>
          <a:bodyPr wrap="none" rtlCol="0">
            <a:spAutoFit/>
          </a:bodyPr>
          <a:lstStyle/>
          <a:p>
            <a:r>
              <a:rPr lang="el-GR" sz="2400" b="1" dirty="0" smtClean="0">
                <a:solidFill>
                  <a:schemeClr val="tx2"/>
                </a:solidFill>
              </a:rPr>
              <a:t>Δικαιώματα.</a:t>
            </a:r>
            <a:endParaRPr lang="el-GR" sz="2400" b="1" dirty="0">
              <a:solidFill>
                <a:schemeClr val="tx2"/>
              </a:solidFill>
            </a:endParaRPr>
          </a:p>
        </p:txBody>
      </p:sp>
    </p:spTree>
    <p:extLst>
      <p:ext uri="{BB962C8B-B14F-4D97-AF65-F5344CB8AC3E}">
        <p14:creationId xmlns:p14="http://schemas.microsoft.com/office/powerpoint/2010/main" val="210038595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Τίτλος 7"/>
          <p:cNvSpPr>
            <a:spLocks noGrp="1"/>
          </p:cNvSpPr>
          <p:nvPr>
            <p:ph type="title"/>
          </p:nvPr>
        </p:nvSpPr>
        <p:spPr>
          <a:xfrm>
            <a:off x="685800" y="514352"/>
            <a:ext cx="7990656" cy="1162050"/>
          </a:xfrm>
        </p:spPr>
        <p:txBody>
          <a:bodyPr>
            <a:normAutofit/>
          </a:bodyPr>
          <a:lstStyle/>
          <a:p>
            <a:r>
              <a:rPr lang="en-US" dirty="0" smtClean="0"/>
              <a:t>SFC2014:  </a:t>
            </a:r>
            <a:r>
              <a:rPr lang="el-GR" dirty="0" smtClean="0"/>
              <a:t>Βελτιώσεις λειτουργικότητας</a:t>
            </a:r>
            <a:endParaRPr lang="el-GR" dirty="0"/>
          </a:p>
        </p:txBody>
      </p:sp>
      <p:sp>
        <p:nvSpPr>
          <p:cNvPr id="9" name="Θέση κειμένου 8"/>
          <p:cNvSpPr>
            <a:spLocks noGrp="1"/>
          </p:cNvSpPr>
          <p:nvPr>
            <p:ph type="body" idx="2"/>
          </p:nvPr>
        </p:nvSpPr>
        <p:spPr>
          <a:xfrm>
            <a:off x="685800" y="1676400"/>
            <a:ext cx="8062664" cy="4572000"/>
          </a:xfrm>
        </p:spPr>
        <p:txBody>
          <a:bodyPr/>
          <a:lstStyle/>
          <a:p>
            <a:pPr lvl="0"/>
            <a:r>
              <a:rPr lang="el-GR" dirty="0"/>
              <a:t>Πλοήγηση από μενού και μέσω αναζήτησης αντικειμένων από τον κωδικό </a:t>
            </a:r>
            <a:r>
              <a:rPr lang="en-US" dirty="0"/>
              <a:t>CCI</a:t>
            </a:r>
            <a:r>
              <a:rPr lang="el-GR" dirty="0"/>
              <a:t>.</a:t>
            </a:r>
          </a:p>
        </p:txBody>
      </p:sp>
      <p:pic>
        <p:nvPicPr>
          <p:cNvPr id="17" name="Picture 1"/>
          <p:cNvPicPr preferRelativeResize="0">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1560960" y="2645856"/>
            <a:ext cx="7125840" cy="36634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8" name="Θέση ημερομηνίας 17"/>
          <p:cNvSpPr>
            <a:spLocks noGrp="1"/>
          </p:cNvSpPr>
          <p:nvPr>
            <p:ph type="dt" sz="half" idx="10"/>
          </p:nvPr>
        </p:nvSpPr>
        <p:spPr/>
        <p:txBody>
          <a:bodyPr/>
          <a:lstStyle/>
          <a:p>
            <a:fld id="{7B71D0A9-1589-47D9-BB49-67614F401682}" type="datetime1">
              <a:rPr lang="el-GR" smtClean="0"/>
              <a:t>12/6/2014</a:t>
            </a:fld>
            <a:endParaRPr lang="el-GR"/>
          </a:p>
        </p:txBody>
      </p:sp>
      <p:sp>
        <p:nvSpPr>
          <p:cNvPr id="19" name="Θέση αριθμού διαφάνειας 18"/>
          <p:cNvSpPr>
            <a:spLocks noGrp="1"/>
          </p:cNvSpPr>
          <p:nvPr>
            <p:ph type="sldNum" sz="quarter" idx="12"/>
          </p:nvPr>
        </p:nvSpPr>
        <p:spPr/>
        <p:txBody>
          <a:bodyPr/>
          <a:lstStyle/>
          <a:p>
            <a:fld id="{EEEFDEAB-02E9-4E3D-8507-48EC6B50E40D}" type="slidenum">
              <a:rPr lang="el-GR" smtClean="0"/>
              <a:t>16</a:t>
            </a:fld>
            <a:endParaRPr lang="el-GR"/>
          </a:p>
        </p:txBody>
      </p:sp>
    </p:spTree>
    <p:extLst>
      <p:ext uri="{BB962C8B-B14F-4D97-AF65-F5344CB8AC3E}">
        <p14:creationId xmlns:p14="http://schemas.microsoft.com/office/powerpoint/2010/main" val="207579799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5800" y="514352"/>
            <a:ext cx="7990656" cy="1162050"/>
          </a:xfrm>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a:xfrm>
            <a:off x="685800" y="1676400"/>
            <a:ext cx="7990656" cy="4572000"/>
          </a:xfrm>
        </p:spPr>
        <p:txBody>
          <a:bodyPr/>
          <a:lstStyle/>
          <a:p>
            <a:r>
              <a:rPr lang="el-GR" dirty="0" smtClean="0"/>
              <a:t>Δυνατότητα </a:t>
            </a:r>
            <a:r>
              <a:rPr lang="el-GR" dirty="0"/>
              <a:t>εμφάνισης πολλαπλών καρτελών με διαφορετικά αντικείμενα (πχ. επιχειρησιακά προγράμματα).</a:t>
            </a:r>
          </a:p>
        </p:txBody>
      </p:sp>
      <p:pic>
        <p:nvPicPr>
          <p:cNvPr id="5" name="Picture 3"/>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645858"/>
            <a:ext cx="7499176" cy="38628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Θέση ημερομηνίας 5"/>
          <p:cNvSpPr>
            <a:spLocks noGrp="1"/>
          </p:cNvSpPr>
          <p:nvPr>
            <p:ph type="dt" sz="half" idx="10"/>
          </p:nvPr>
        </p:nvSpPr>
        <p:spPr/>
        <p:txBody>
          <a:bodyPr/>
          <a:lstStyle/>
          <a:p>
            <a:fld id="{8A165B28-9665-4F7F-A7A3-55D0C4121D6B}" type="datetime1">
              <a:rPr lang="el-GR" smtClean="0"/>
              <a:t>12/6/2014</a:t>
            </a:fld>
            <a:endParaRPr lang="el-GR"/>
          </a:p>
        </p:txBody>
      </p:sp>
      <p:sp>
        <p:nvSpPr>
          <p:cNvPr id="7" name="Θέση αριθμού διαφάνειας 6"/>
          <p:cNvSpPr>
            <a:spLocks noGrp="1"/>
          </p:cNvSpPr>
          <p:nvPr>
            <p:ph type="sldNum" sz="quarter" idx="12"/>
          </p:nvPr>
        </p:nvSpPr>
        <p:spPr/>
        <p:txBody>
          <a:bodyPr/>
          <a:lstStyle/>
          <a:p>
            <a:fld id="{EEEFDEAB-02E9-4E3D-8507-48EC6B50E40D}" type="slidenum">
              <a:rPr lang="el-GR" smtClean="0"/>
              <a:t>17</a:t>
            </a:fld>
            <a:endParaRPr lang="el-GR"/>
          </a:p>
        </p:txBody>
      </p:sp>
    </p:spTree>
    <p:extLst>
      <p:ext uri="{BB962C8B-B14F-4D97-AF65-F5344CB8AC3E}">
        <p14:creationId xmlns:p14="http://schemas.microsoft.com/office/powerpoint/2010/main" val="1261814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p:txBody>
          <a:bodyPr/>
          <a:lstStyle/>
          <a:p>
            <a:pPr lvl="0"/>
            <a:r>
              <a:rPr lang="el-GR" dirty="0"/>
              <a:t>Απλούστερη επεξεργασία δεδομένων, μέσω αναδυόμενου παραθύρου. Ενσωματωμένη για αριθμητικές τιμές.</a:t>
            </a:r>
          </a:p>
          <a:p>
            <a:endParaRPr lang="el-GR" dirty="0"/>
          </a:p>
        </p:txBody>
      </p:sp>
      <p:pic>
        <p:nvPicPr>
          <p:cNvPr id="5" name="Picture 1"/>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836992"/>
            <a:ext cx="5591104" cy="288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789040"/>
            <a:ext cx="5591103" cy="288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Θέση ημερομηνίας 6"/>
          <p:cNvSpPr>
            <a:spLocks noGrp="1"/>
          </p:cNvSpPr>
          <p:nvPr>
            <p:ph type="dt" sz="half" idx="10"/>
          </p:nvPr>
        </p:nvSpPr>
        <p:spPr/>
        <p:txBody>
          <a:bodyPr/>
          <a:lstStyle/>
          <a:p>
            <a:fld id="{EECDEAEF-9BB7-426A-BFBF-CE7528CFC474}" type="datetime1">
              <a:rPr lang="el-GR" smtClean="0"/>
              <a:t>12/6/2014</a:t>
            </a:fld>
            <a:endParaRPr lang="el-GR"/>
          </a:p>
        </p:txBody>
      </p:sp>
      <p:sp>
        <p:nvSpPr>
          <p:cNvPr id="8" name="Θέση αριθμού διαφάνειας 7"/>
          <p:cNvSpPr>
            <a:spLocks noGrp="1"/>
          </p:cNvSpPr>
          <p:nvPr>
            <p:ph type="sldNum" sz="quarter" idx="12"/>
          </p:nvPr>
        </p:nvSpPr>
        <p:spPr/>
        <p:txBody>
          <a:bodyPr/>
          <a:lstStyle/>
          <a:p>
            <a:fld id="{EEEFDEAB-02E9-4E3D-8507-48EC6B50E40D}" type="slidenum">
              <a:rPr lang="el-GR" smtClean="0"/>
              <a:t>18</a:t>
            </a:fld>
            <a:endParaRPr lang="el-GR"/>
          </a:p>
        </p:txBody>
      </p:sp>
    </p:spTree>
    <p:extLst>
      <p:ext uri="{BB962C8B-B14F-4D97-AF65-F5344CB8AC3E}">
        <p14:creationId xmlns:p14="http://schemas.microsoft.com/office/powerpoint/2010/main" val="395892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5800" y="514352"/>
            <a:ext cx="7918648" cy="1162050"/>
          </a:xfrm>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a:xfrm>
            <a:off x="685800" y="1676400"/>
            <a:ext cx="7990656" cy="4572000"/>
          </a:xfrm>
        </p:spPr>
        <p:txBody>
          <a:bodyPr/>
          <a:lstStyle/>
          <a:p>
            <a:r>
              <a:rPr lang="el-GR" dirty="0" smtClean="0"/>
              <a:t>Εμπλουτισμένο </a:t>
            </a:r>
            <a:r>
              <a:rPr lang="el-GR" dirty="0"/>
              <a:t>κείμενο (</a:t>
            </a:r>
            <a:r>
              <a:rPr lang="el-GR" dirty="0" err="1"/>
              <a:t>rich</a:t>
            </a:r>
            <a:r>
              <a:rPr lang="el-GR" dirty="0"/>
              <a:t> </a:t>
            </a:r>
            <a:r>
              <a:rPr lang="el-GR" dirty="0" err="1"/>
              <a:t>text</a:t>
            </a:r>
            <a:r>
              <a:rPr lang="el-GR" dirty="0"/>
              <a:t>) σε πεδία κειμένου.</a:t>
            </a:r>
          </a:p>
        </p:txBody>
      </p:sp>
      <p:pic>
        <p:nvPicPr>
          <p:cNvPr id="5" name="Picture 1"/>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574718" y="2645858"/>
            <a:ext cx="7112082" cy="36634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Θέση ημερομηνίας 5"/>
          <p:cNvSpPr>
            <a:spLocks noGrp="1"/>
          </p:cNvSpPr>
          <p:nvPr>
            <p:ph type="dt" sz="half" idx="10"/>
          </p:nvPr>
        </p:nvSpPr>
        <p:spPr/>
        <p:txBody>
          <a:bodyPr/>
          <a:lstStyle/>
          <a:p>
            <a:fld id="{F17000FB-02BC-4126-BD49-20B1225288F3}" type="datetime1">
              <a:rPr lang="el-GR" smtClean="0"/>
              <a:t>12/6/2014</a:t>
            </a:fld>
            <a:endParaRPr lang="el-GR"/>
          </a:p>
        </p:txBody>
      </p:sp>
      <p:sp>
        <p:nvSpPr>
          <p:cNvPr id="7" name="Θέση αριθμού διαφάνειας 6"/>
          <p:cNvSpPr>
            <a:spLocks noGrp="1"/>
          </p:cNvSpPr>
          <p:nvPr>
            <p:ph type="sldNum" sz="quarter" idx="12"/>
          </p:nvPr>
        </p:nvSpPr>
        <p:spPr/>
        <p:txBody>
          <a:bodyPr/>
          <a:lstStyle/>
          <a:p>
            <a:fld id="{EEEFDEAB-02E9-4E3D-8507-48EC6B50E40D}" type="slidenum">
              <a:rPr lang="el-GR" smtClean="0"/>
              <a:t>19</a:t>
            </a:fld>
            <a:endParaRPr lang="el-GR"/>
          </a:p>
        </p:txBody>
      </p:sp>
    </p:spTree>
    <p:extLst>
      <p:ext uri="{BB962C8B-B14F-4D97-AF65-F5344CB8AC3E}">
        <p14:creationId xmlns:p14="http://schemas.microsoft.com/office/powerpoint/2010/main" val="398355661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chor="ctr">
            <a:normAutofit/>
          </a:bodyPr>
          <a:lstStyle/>
          <a:p>
            <a:r>
              <a:rPr lang="en-US" sz="2600" dirty="0" smtClean="0"/>
              <a:t>SFC 2014: </a:t>
            </a:r>
            <a:r>
              <a:rPr lang="el-GR" sz="2600" dirty="0" smtClean="0"/>
              <a:t>Σύνοψη</a:t>
            </a:r>
            <a:endParaRPr lang="el-GR" sz="2600" dirty="0"/>
          </a:p>
        </p:txBody>
      </p:sp>
      <p:sp>
        <p:nvSpPr>
          <p:cNvPr id="3" name="Θέση περιεχομένου 2"/>
          <p:cNvSpPr>
            <a:spLocks noGrp="1"/>
          </p:cNvSpPr>
          <p:nvPr>
            <p:ph idx="1"/>
          </p:nvPr>
        </p:nvSpPr>
        <p:spPr/>
        <p:txBody>
          <a:bodyPr/>
          <a:lstStyle/>
          <a:p>
            <a:endParaRPr lang="en-US" dirty="0" smtClean="0"/>
          </a:p>
          <a:p>
            <a:r>
              <a:rPr lang="el-GR" dirty="0" smtClean="0"/>
              <a:t>Ορισμός. </a:t>
            </a:r>
          </a:p>
          <a:p>
            <a:r>
              <a:rPr lang="el-GR" dirty="0" smtClean="0"/>
              <a:t>Ομοιότητες </a:t>
            </a:r>
            <a:r>
              <a:rPr lang="el-GR" dirty="0" smtClean="0"/>
              <a:t>και διαφορές με το </a:t>
            </a:r>
            <a:r>
              <a:rPr lang="en-US" dirty="0" smtClean="0"/>
              <a:t>SFC2007</a:t>
            </a:r>
            <a:endParaRPr lang="el-GR" dirty="0" smtClean="0"/>
          </a:p>
          <a:p>
            <a:r>
              <a:rPr lang="el-GR" dirty="0" smtClean="0"/>
              <a:t>Διαχείριση χρηστών </a:t>
            </a:r>
          </a:p>
          <a:p>
            <a:r>
              <a:rPr lang="el-GR" dirty="0" smtClean="0"/>
              <a:t>Βελτιώσεις λειτουργικότητας</a:t>
            </a:r>
            <a:endParaRPr lang="en-US" dirty="0" smtClean="0"/>
          </a:p>
          <a:p>
            <a:r>
              <a:rPr lang="el-GR" dirty="0" smtClean="0"/>
              <a:t>Υποστήριξη</a:t>
            </a:r>
            <a:endParaRPr lang="el-GR" dirty="0"/>
          </a:p>
        </p:txBody>
      </p:sp>
      <p:sp>
        <p:nvSpPr>
          <p:cNvPr id="4" name="Θέση ημερομηνίας 3"/>
          <p:cNvSpPr>
            <a:spLocks noGrp="1"/>
          </p:cNvSpPr>
          <p:nvPr>
            <p:ph type="dt" sz="half" idx="10"/>
          </p:nvPr>
        </p:nvSpPr>
        <p:spPr/>
        <p:txBody>
          <a:bodyPr/>
          <a:lstStyle/>
          <a:p>
            <a:fld id="{3C9C2A07-D735-4BCD-BAA6-2FD111D13637}"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2</a:t>
            </a:fld>
            <a:endParaRPr lang="el-GR"/>
          </a:p>
        </p:txBody>
      </p:sp>
    </p:spTree>
    <p:extLst>
      <p:ext uri="{BB962C8B-B14F-4D97-AF65-F5344CB8AC3E}">
        <p14:creationId xmlns:p14="http://schemas.microsoft.com/office/powerpoint/2010/main" val="2241346201"/>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p:txBody>
          <a:bodyPr/>
          <a:lstStyle/>
          <a:p>
            <a:pPr lvl="0"/>
            <a:r>
              <a:rPr lang="el-GR" dirty="0"/>
              <a:t>Δυνατότητα σύγκρισης με προηγούμενες </a:t>
            </a:r>
            <a:r>
              <a:rPr lang="el-GR" dirty="0" smtClean="0"/>
              <a:t>εκδόσεις</a:t>
            </a:r>
            <a:r>
              <a:rPr lang="en-US" dirty="0" smtClean="0"/>
              <a:t>.</a:t>
            </a:r>
            <a:r>
              <a:rPr lang="en-US" dirty="0"/>
              <a:t> </a:t>
            </a:r>
            <a:r>
              <a:rPr lang="el-GR" dirty="0" smtClean="0"/>
              <a:t>Η λειτουργία υπάρχει και για το </a:t>
            </a:r>
            <a:r>
              <a:rPr lang="el-GR" dirty="0"/>
              <a:t>εμπλουτισμένο κείμενο.</a:t>
            </a:r>
          </a:p>
          <a:p>
            <a:endParaRPr lang="el-GR" dirty="0"/>
          </a:p>
        </p:txBody>
      </p:sp>
      <p:pic>
        <p:nvPicPr>
          <p:cNvPr id="5" name="Picture 1"/>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229368" y="836711"/>
            <a:ext cx="5591104" cy="288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9367" y="3789360"/>
            <a:ext cx="5591105" cy="288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Θέση ημερομηνίας 6"/>
          <p:cNvSpPr>
            <a:spLocks noGrp="1"/>
          </p:cNvSpPr>
          <p:nvPr>
            <p:ph type="dt" sz="half" idx="10"/>
          </p:nvPr>
        </p:nvSpPr>
        <p:spPr/>
        <p:txBody>
          <a:bodyPr/>
          <a:lstStyle/>
          <a:p>
            <a:fld id="{A763EE22-8B04-444B-B55D-FBA9B71AAD89}" type="datetime1">
              <a:rPr lang="el-GR" smtClean="0"/>
              <a:t>12/6/2014</a:t>
            </a:fld>
            <a:endParaRPr lang="el-GR"/>
          </a:p>
        </p:txBody>
      </p:sp>
      <p:sp>
        <p:nvSpPr>
          <p:cNvPr id="8" name="Θέση αριθμού διαφάνειας 7"/>
          <p:cNvSpPr>
            <a:spLocks noGrp="1"/>
          </p:cNvSpPr>
          <p:nvPr>
            <p:ph type="sldNum" sz="quarter" idx="12"/>
          </p:nvPr>
        </p:nvSpPr>
        <p:spPr/>
        <p:txBody>
          <a:bodyPr/>
          <a:lstStyle/>
          <a:p>
            <a:fld id="{EEEFDEAB-02E9-4E3D-8507-48EC6B50E40D}" type="slidenum">
              <a:rPr lang="el-GR" smtClean="0"/>
              <a:t>20</a:t>
            </a:fld>
            <a:endParaRPr lang="el-GR"/>
          </a:p>
        </p:txBody>
      </p:sp>
    </p:spTree>
    <p:extLst>
      <p:ext uri="{BB962C8B-B14F-4D97-AF65-F5344CB8AC3E}">
        <p14:creationId xmlns:p14="http://schemas.microsoft.com/office/powerpoint/2010/main" val="3926451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5800" y="514352"/>
            <a:ext cx="7990656" cy="1162050"/>
          </a:xfrm>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a:xfrm>
            <a:off x="685800" y="1676400"/>
            <a:ext cx="7990656" cy="4572000"/>
          </a:xfrm>
        </p:spPr>
        <p:txBody>
          <a:bodyPr/>
          <a:lstStyle/>
          <a:p>
            <a:r>
              <a:rPr lang="el-GR" dirty="0" smtClean="0"/>
              <a:t>Δυνατότητα </a:t>
            </a:r>
            <a:r>
              <a:rPr lang="el-GR" dirty="0"/>
              <a:t>σχολιασμού και επικοινωνίας μεταξύ χρηστών μέσα σε αντικείμενο.</a:t>
            </a:r>
          </a:p>
        </p:txBody>
      </p:sp>
      <p:pic>
        <p:nvPicPr>
          <p:cNvPr id="5" name="Picture 2"/>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2645858"/>
            <a:ext cx="7283152" cy="37515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Θέση ημερομηνίας 5"/>
          <p:cNvSpPr>
            <a:spLocks noGrp="1"/>
          </p:cNvSpPr>
          <p:nvPr>
            <p:ph type="dt" sz="half" idx="10"/>
          </p:nvPr>
        </p:nvSpPr>
        <p:spPr/>
        <p:txBody>
          <a:bodyPr/>
          <a:lstStyle/>
          <a:p>
            <a:fld id="{E321B7F7-259E-4586-A300-3564EDB7745B}" type="datetime1">
              <a:rPr lang="el-GR" smtClean="0"/>
              <a:t>12/6/2014</a:t>
            </a:fld>
            <a:endParaRPr lang="el-GR"/>
          </a:p>
        </p:txBody>
      </p:sp>
      <p:sp>
        <p:nvSpPr>
          <p:cNvPr id="7" name="Θέση αριθμού διαφάνειας 6"/>
          <p:cNvSpPr>
            <a:spLocks noGrp="1"/>
          </p:cNvSpPr>
          <p:nvPr>
            <p:ph type="sldNum" sz="quarter" idx="12"/>
          </p:nvPr>
        </p:nvSpPr>
        <p:spPr/>
        <p:txBody>
          <a:bodyPr/>
          <a:lstStyle/>
          <a:p>
            <a:fld id="{EEEFDEAB-02E9-4E3D-8507-48EC6B50E40D}" type="slidenum">
              <a:rPr lang="el-GR" smtClean="0"/>
              <a:t>21</a:t>
            </a:fld>
            <a:endParaRPr lang="el-GR"/>
          </a:p>
        </p:txBody>
      </p:sp>
    </p:spTree>
    <p:extLst>
      <p:ext uri="{BB962C8B-B14F-4D97-AF65-F5344CB8AC3E}">
        <p14:creationId xmlns:p14="http://schemas.microsoft.com/office/powerpoint/2010/main" val="10198175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5800" y="514352"/>
            <a:ext cx="7990656" cy="1162050"/>
          </a:xfrm>
        </p:spPr>
        <p:txBody>
          <a:bodyPr/>
          <a:lstStyle/>
          <a:p>
            <a:r>
              <a:rPr lang="en-US" dirty="0"/>
              <a:t>SFC2014:  </a:t>
            </a:r>
            <a:r>
              <a:rPr lang="el-GR" dirty="0"/>
              <a:t>Βελτιώσεις λειτουργικότητας</a:t>
            </a:r>
          </a:p>
        </p:txBody>
      </p:sp>
      <p:sp>
        <p:nvSpPr>
          <p:cNvPr id="3" name="Θέση κειμένου 2"/>
          <p:cNvSpPr>
            <a:spLocks noGrp="1"/>
          </p:cNvSpPr>
          <p:nvPr>
            <p:ph type="body" idx="2"/>
          </p:nvPr>
        </p:nvSpPr>
        <p:spPr>
          <a:xfrm>
            <a:off x="685800" y="1676400"/>
            <a:ext cx="7990656" cy="4572000"/>
          </a:xfrm>
        </p:spPr>
        <p:txBody>
          <a:bodyPr/>
          <a:lstStyle/>
          <a:p>
            <a:r>
              <a:rPr lang="el-GR" dirty="0" smtClean="0"/>
              <a:t>Χρήση </a:t>
            </a:r>
            <a:r>
              <a:rPr lang="el-GR" dirty="0"/>
              <a:t>εποπτικών πινάκων (</a:t>
            </a:r>
            <a:r>
              <a:rPr lang="el-GR" dirty="0" err="1"/>
              <a:t>dashboards</a:t>
            </a:r>
            <a:r>
              <a:rPr lang="el-GR" dirty="0"/>
              <a:t>) για την γρήγορη επισκόπηση των εργασιών, επερχόμενων γεγονότων, καθυστερήσεων, ειδήσεων κλπ. </a:t>
            </a:r>
          </a:p>
        </p:txBody>
      </p:sp>
      <p:pic>
        <p:nvPicPr>
          <p:cNvPr id="5" name="Picture 1"/>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2645858"/>
            <a:ext cx="7283152" cy="37515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Θέση ημερομηνίας 5"/>
          <p:cNvSpPr>
            <a:spLocks noGrp="1"/>
          </p:cNvSpPr>
          <p:nvPr>
            <p:ph type="dt" sz="half" idx="10"/>
          </p:nvPr>
        </p:nvSpPr>
        <p:spPr/>
        <p:txBody>
          <a:bodyPr/>
          <a:lstStyle/>
          <a:p>
            <a:fld id="{35734BEC-9FD3-472B-AF7B-1C2D2EFDF6A7}" type="datetime1">
              <a:rPr lang="el-GR" smtClean="0"/>
              <a:t>12/6/2014</a:t>
            </a:fld>
            <a:endParaRPr lang="el-GR"/>
          </a:p>
        </p:txBody>
      </p:sp>
      <p:sp>
        <p:nvSpPr>
          <p:cNvPr id="7" name="Θέση αριθμού διαφάνειας 6"/>
          <p:cNvSpPr>
            <a:spLocks noGrp="1"/>
          </p:cNvSpPr>
          <p:nvPr>
            <p:ph type="sldNum" sz="quarter" idx="12"/>
          </p:nvPr>
        </p:nvSpPr>
        <p:spPr/>
        <p:txBody>
          <a:bodyPr/>
          <a:lstStyle/>
          <a:p>
            <a:fld id="{EEEFDEAB-02E9-4E3D-8507-48EC6B50E40D}" type="slidenum">
              <a:rPr lang="el-GR" smtClean="0"/>
              <a:t>22</a:t>
            </a:fld>
            <a:endParaRPr lang="el-GR"/>
          </a:p>
        </p:txBody>
      </p:sp>
    </p:spTree>
    <p:extLst>
      <p:ext uri="{BB962C8B-B14F-4D97-AF65-F5344CB8AC3E}">
        <p14:creationId xmlns:p14="http://schemas.microsoft.com/office/powerpoint/2010/main" val="340048916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2600" dirty="0" smtClean="0"/>
              <a:t>SFC2014:Υποστήριξη</a:t>
            </a:r>
            <a:endParaRPr lang="el-GR" sz="2600" dirty="0"/>
          </a:p>
        </p:txBody>
      </p:sp>
      <p:sp>
        <p:nvSpPr>
          <p:cNvPr id="3" name="Θέση περιεχομένου 2"/>
          <p:cNvSpPr>
            <a:spLocks noGrp="1"/>
          </p:cNvSpPr>
          <p:nvPr>
            <p:ph idx="1"/>
          </p:nvPr>
        </p:nvSpPr>
        <p:spPr/>
        <p:txBody>
          <a:bodyPr/>
          <a:lstStyle/>
          <a:p>
            <a:r>
              <a:rPr lang="el-GR" dirty="0" smtClean="0"/>
              <a:t>Πληροφορίες για το </a:t>
            </a:r>
            <a:r>
              <a:rPr lang="en-US" dirty="0" smtClean="0"/>
              <a:t>SFC2014.</a:t>
            </a:r>
          </a:p>
          <a:p>
            <a:pPr lvl="1"/>
            <a:r>
              <a:rPr lang="en-US" dirty="0">
                <a:hlinkClick r:id="rId2"/>
              </a:rPr>
              <a:t>http://ec.europa.eu/sfc/2014</a:t>
            </a:r>
            <a:r>
              <a:rPr lang="en-US" dirty="0" smtClean="0">
                <a:hlinkClick r:id="rId2"/>
              </a:rPr>
              <a:t>/</a:t>
            </a:r>
            <a:endParaRPr lang="en-US" dirty="0" smtClean="0"/>
          </a:p>
          <a:p>
            <a:pPr lvl="1"/>
            <a:r>
              <a:rPr lang="en-US" dirty="0">
                <a:hlinkClick r:id="rId3"/>
              </a:rPr>
              <a:t>http://</a:t>
            </a:r>
            <a:r>
              <a:rPr lang="en-US" dirty="0" smtClean="0">
                <a:hlinkClick r:id="rId3"/>
              </a:rPr>
              <a:t>www.ops.gr/Ergorama/index.jsp?menuitemId=sfc2007mainpage&amp;tabid=0</a:t>
            </a:r>
            <a:endParaRPr lang="en-US" dirty="0" smtClean="0"/>
          </a:p>
          <a:p>
            <a:r>
              <a:rPr lang="el-GR" dirty="0" smtClean="0"/>
              <a:t>Σύνδεσμος κράτους μέλους</a:t>
            </a:r>
          </a:p>
          <a:p>
            <a:pPr lvl="1"/>
            <a:r>
              <a:rPr lang="en-US" dirty="0" smtClean="0">
                <a:hlinkClick r:id="rId4"/>
              </a:rPr>
              <a:t>Ms-liaison@Mnec.gr</a:t>
            </a:r>
            <a:endParaRPr lang="en-US" dirty="0" smtClean="0"/>
          </a:p>
          <a:p>
            <a:r>
              <a:rPr lang="el-GR" dirty="0" smtClean="0"/>
              <a:t>Υποστήριξη χρηστών από ελληνικής πλευράς.</a:t>
            </a:r>
          </a:p>
          <a:p>
            <a:pPr lvl="1"/>
            <a:r>
              <a:rPr lang="en-US" dirty="0" smtClean="0">
                <a:hlinkClick r:id="rId5"/>
              </a:rPr>
              <a:t>asideri@mnec.gr</a:t>
            </a:r>
            <a:endParaRPr lang="en-US" dirty="0" smtClean="0"/>
          </a:p>
          <a:p>
            <a:endParaRPr lang="el-GR" dirty="0"/>
          </a:p>
        </p:txBody>
      </p:sp>
      <p:sp>
        <p:nvSpPr>
          <p:cNvPr id="4" name="Θέση ημερομηνίας 3"/>
          <p:cNvSpPr>
            <a:spLocks noGrp="1"/>
          </p:cNvSpPr>
          <p:nvPr>
            <p:ph type="dt" sz="half" idx="10"/>
          </p:nvPr>
        </p:nvSpPr>
        <p:spPr/>
        <p:txBody>
          <a:bodyPr/>
          <a:lstStyle/>
          <a:p>
            <a:fld id="{63D5A5CF-A366-4A83-829D-E1DE9BE3C40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23</a:t>
            </a:fld>
            <a:endParaRPr lang="el-GR"/>
          </a:p>
        </p:txBody>
      </p:sp>
    </p:spTree>
    <p:extLst>
      <p:ext uri="{BB962C8B-B14F-4D97-AF65-F5344CB8AC3E}">
        <p14:creationId xmlns:p14="http://schemas.microsoft.com/office/powerpoint/2010/main" val="41372807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2600" dirty="0" smtClean="0"/>
              <a:t>SFC2014:Υποστήριξη</a:t>
            </a:r>
            <a:endParaRPr lang="el-GR" sz="2600" dirty="0"/>
          </a:p>
        </p:txBody>
      </p:sp>
      <p:sp>
        <p:nvSpPr>
          <p:cNvPr id="3" name="Θέση περιεχομένου 2"/>
          <p:cNvSpPr>
            <a:spLocks noGrp="1"/>
          </p:cNvSpPr>
          <p:nvPr>
            <p:ph idx="1"/>
          </p:nvPr>
        </p:nvSpPr>
        <p:spPr>
          <a:xfrm>
            <a:off x="457200" y="1935480"/>
            <a:ext cx="8229600" cy="1061472"/>
          </a:xfrm>
        </p:spPr>
        <p:txBody>
          <a:bodyPr/>
          <a:lstStyle/>
          <a:p>
            <a:r>
              <a:rPr lang="el-GR" dirty="0" smtClean="0"/>
              <a:t>Πρόσβαση στο γραφείο υποστήριξης μέσω του </a:t>
            </a:r>
            <a:r>
              <a:rPr lang="en-US" dirty="0" smtClean="0"/>
              <a:t>          </a:t>
            </a:r>
            <a:r>
              <a:rPr lang="en-US" u="sng" dirty="0" err="1" smtClean="0">
                <a:solidFill>
                  <a:schemeClr val="accent1"/>
                </a:solidFill>
                <a:hlinkClick r:id="rId2"/>
              </a:rPr>
              <a:t>ec</a:t>
            </a:r>
            <a:r>
              <a:rPr lang="el-GR" u="sng" dirty="0">
                <a:solidFill>
                  <a:schemeClr val="accent1"/>
                </a:solidFill>
                <a:hlinkClick r:id="rId2"/>
              </a:rPr>
              <a:t>-</a:t>
            </a:r>
            <a:r>
              <a:rPr lang="en-US" u="sng" dirty="0" err="1">
                <a:solidFill>
                  <a:schemeClr val="accent1"/>
                </a:solidFill>
                <a:hlinkClick r:id="rId2"/>
              </a:rPr>
              <a:t>sfc</a:t>
            </a:r>
            <a:r>
              <a:rPr lang="el-GR" u="sng" dirty="0">
                <a:solidFill>
                  <a:schemeClr val="accent1"/>
                </a:solidFill>
                <a:hlinkClick r:id="rId2"/>
              </a:rPr>
              <a:t>2014-</a:t>
            </a:r>
            <a:r>
              <a:rPr lang="en-US" u="sng" dirty="0">
                <a:solidFill>
                  <a:schemeClr val="accent1"/>
                </a:solidFill>
                <a:hlinkClick r:id="rId2"/>
              </a:rPr>
              <a:t>info</a:t>
            </a:r>
            <a:r>
              <a:rPr lang="el-GR" u="sng" dirty="0">
                <a:solidFill>
                  <a:schemeClr val="accent1"/>
                </a:solidFill>
                <a:hlinkClick r:id="rId2"/>
              </a:rPr>
              <a:t>@</a:t>
            </a:r>
            <a:r>
              <a:rPr lang="en-US" u="sng" dirty="0" err="1">
                <a:solidFill>
                  <a:schemeClr val="accent1"/>
                </a:solidFill>
                <a:hlinkClick r:id="rId2"/>
              </a:rPr>
              <a:t>ec</a:t>
            </a:r>
            <a:r>
              <a:rPr lang="el-GR" u="sng" dirty="0">
                <a:solidFill>
                  <a:schemeClr val="accent1"/>
                </a:solidFill>
                <a:hlinkClick r:id="rId2"/>
              </a:rPr>
              <a:t>.</a:t>
            </a:r>
            <a:r>
              <a:rPr lang="en-US" u="sng" dirty="0" err="1">
                <a:solidFill>
                  <a:schemeClr val="accent1"/>
                </a:solidFill>
                <a:hlinkClick r:id="rId2"/>
              </a:rPr>
              <a:t>europa</a:t>
            </a:r>
            <a:r>
              <a:rPr lang="el-GR" u="sng" dirty="0">
                <a:solidFill>
                  <a:schemeClr val="accent1"/>
                </a:solidFill>
                <a:hlinkClick r:id="rId2"/>
              </a:rPr>
              <a:t>.</a:t>
            </a:r>
            <a:r>
              <a:rPr lang="en-US" u="sng" dirty="0" err="1">
                <a:solidFill>
                  <a:schemeClr val="accent1"/>
                </a:solidFill>
                <a:hlinkClick r:id="rId2"/>
              </a:rPr>
              <a:t>eu</a:t>
            </a:r>
            <a:r>
              <a:rPr lang="el-GR" dirty="0" smtClean="0">
                <a:solidFill>
                  <a:schemeClr val="accent1"/>
                </a:solidFill>
              </a:rPr>
              <a:t> </a:t>
            </a:r>
            <a:endParaRPr lang="el-GR" dirty="0">
              <a:solidFill>
                <a:schemeClr val="accent1"/>
              </a:solidFill>
            </a:endParaRPr>
          </a:p>
        </p:txBody>
      </p:sp>
      <p:sp>
        <p:nvSpPr>
          <p:cNvPr id="4" name="Θέση ημερομηνίας 3"/>
          <p:cNvSpPr>
            <a:spLocks noGrp="1"/>
          </p:cNvSpPr>
          <p:nvPr>
            <p:ph type="dt" sz="half" idx="10"/>
          </p:nvPr>
        </p:nvSpPr>
        <p:spPr/>
        <p:txBody>
          <a:bodyPr/>
          <a:lstStyle/>
          <a:p>
            <a:fld id="{63D5A5CF-A366-4A83-829D-E1DE9BE3C40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24</a:t>
            </a:fld>
            <a:endParaRPr lang="el-GR"/>
          </a:p>
        </p:txBody>
      </p:sp>
      <p:sp>
        <p:nvSpPr>
          <p:cNvPr id="9" name="Επεξήγηση με στρογγυλεμένο παραλληλόγραμμο 8"/>
          <p:cNvSpPr/>
          <p:nvPr/>
        </p:nvSpPr>
        <p:spPr>
          <a:xfrm>
            <a:off x="184978" y="2831828"/>
            <a:ext cx="1074654" cy="957211"/>
          </a:xfrm>
          <a:prstGeom prst="wedgeRoundRectCallout">
            <a:avLst>
              <a:gd name="adj1" fmla="val 99446"/>
              <a:gd name="adj2" fmla="val 43208"/>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Good morning I have a request</a:t>
            </a:r>
            <a:endParaRPr lang="el-GR" sz="1400" dirty="0"/>
          </a:p>
        </p:txBody>
      </p:sp>
      <p:sp>
        <p:nvSpPr>
          <p:cNvPr id="10" name="Επεξήγηση με στρογγυλεμένο παραλληλόγραμμο 9"/>
          <p:cNvSpPr/>
          <p:nvPr/>
        </p:nvSpPr>
        <p:spPr>
          <a:xfrm>
            <a:off x="272304" y="4149080"/>
            <a:ext cx="1131344" cy="1080120"/>
          </a:xfrm>
          <a:prstGeom prst="wedgeRoundRectCallout">
            <a:avLst>
              <a:gd name="adj1" fmla="val 72617"/>
              <a:gd name="adj2" fmla="val -3721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Bonjour, </a:t>
            </a:r>
            <a:r>
              <a:rPr lang="en-US" sz="1400" dirty="0" err="1" smtClean="0"/>
              <a:t>j'ai</a:t>
            </a:r>
            <a:r>
              <a:rPr lang="en-US" sz="1400" dirty="0" smtClean="0"/>
              <a:t> </a:t>
            </a:r>
            <a:r>
              <a:rPr lang="en-US" sz="1400" dirty="0" err="1" smtClean="0"/>
              <a:t>une</a:t>
            </a:r>
            <a:r>
              <a:rPr lang="en-US" sz="1400" dirty="0" smtClean="0"/>
              <a:t> </a:t>
            </a:r>
            <a:r>
              <a:rPr lang="en-US" sz="1400" dirty="0" err="1" smtClean="0"/>
              <a:t>demande</a:t>
            </a:r>
            <a:endParaRPr lang="el-GR" sz="1400" dirty="0"/>
          </a:p>
        </p:txBody>
      </p:sp>
      <p:sp>
        <p:nvSpPr>
          <p:cNvPr id="11" name="Επεξήγηση με στρογγυλεμένο παραλληλόγραμμο 10"/>
          <p:cNvSpPr/>
          <p:nvPr/>
        </p:nvSpPr>
        <p:spPr>
          <a:xfrm>
            <a:off x="4499992" y="4324749"/>
            <a:ext cx="1152128" cy="904452"/>
          </a:xfrm>
          <a:prstGeom prst="wedgeRoundRectCallout">
            <a:avLst>
              <a:gd name="adj1" fmla="val 66547"/>
              <a:gd name="adj2" fmla="val -2677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l-GR" sz="1400" dirty="0" smtClean="0"/>
              <a:t>Καλημέρα σας, έχω ένα αίτημα</a:t>
            </a:r>
            <a:endParaRPr lang="el-GR" sz="1400" dirty="0"/>
          </a:p>
        </p:txBody>
      </p:sp>
      <p:pic>
        <p:nvPicPr>
          <p:cNvPr id="6146" name="Picture 2" descr="C:\Users\akisbel\AppData\Local\Microsoft\Windows\Temporary Internet Files\Content.IE5\GEPGBGNX\MC9002312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3823644"/>
            <a:ext cx="2432364" cy="2053628"/>
          </a:xfrm>
          <a:prstGeom prst="rect">
            <a:avLst/>
          </a:prstGeom>
          <a:noFill/>
          <a:extLst>
            <a:ext uri="{909E8E84-426E-40DD-AFC4-6F175D3DCCD1}">
              <a14:hiddenFill xmlns:a14="http://schemas.microsoft.com/office/drawing/2010/main">
                <a:solidFill>
                  <a:srgbClr val="FFFFFF"/>
                </a:solidFill>
              </a14:hiddenFill>
            </a:ext>
          </a:extLst>
        </p:spPr>
      </p:pic>
      <p:sp>
        <p:nvSpPr>
          <p:cNvPr id="13" name="Επεξήγηση με στρογγυλεμένο παραλληλόγραμμο 12"/>
          <p:cNvSpPr/>
          <p:nvPr/>
        </p:nvSpPr>
        <p:spPr>
          <a:xfrm>
            <a:off x="2843808" y="3068552"/>
            <a:ext cx="537327" cy="483762"/>
          </a:xfrm>
          <a:prstGeom prst="wedgeRoundRectCallout">
            <a:avLst>
              <a:gd name="adj1" fmla="val 35086"/>
              <a:gd name="adj2" fmla="val 10277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l-GR" sz="1400" dirty="0" smtClean="0"/>
              <a:t>ΟΚ</a:t>
            </a:r>
            <a:endParaRPr lang="el-GR" sz="1400" dirty="0"/>
          </a:p>
        </p:txBody>
      </p:sp>
      <p:sp>
        <p:nvSpPr>
          <p:cNvPr id="14" name="Επεξήγηση με στρογγυλεμένο παραλληλόγραμμο 13"/>
          <p:cNvSpPr/>
          <p:nvPr/>
        </p:nvSpPr>
        <p:spPr>
          <a:xfrm>
            <a:off x="3635896" y="3084543"/>
            <a:ext cx="648071" cy="467771"/>
          </a:xfrm>
          <a:prstGeom prst="wedgeRoundRectCallout">
            <a:avLst>
              <a:gd name="adj1" fmla="val -42312"/>
              <a:gd name="adj2" fmla="val 11242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Bien</a:t>
            </a:r>
            <a:endParaRPr lang="el-GR" sz="1400" dirty="0"/>
          </a:p>
        </p:txBody>
      </p:sp>
      <p:pic>
        <p:nvPicPr>
          <p:cNvPr id="6147" name="Picture 3" descr="C:\Users\akisbel\AppData\Local\Microsoft\Windows\Temporary Internet Files\Content.IE5\A0KN02VA\MC90023121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8743" y="3789039"/>
            <a:ext cx="2456507" cy="2219608"/>
          </a:xfrm>
          <a:prstGeom prst="rect">
            <a:avLst/>
          </a:prstGeom>
          <a:noFill/>
          <a:extLst>
            <a:ext uri="{909E8E84-426E-40DD-AFC4-6F175D3DCCD1}">
              <a14:hiddenFill xmlns:a14="http://schemas.microsoft.com/office/drawing/2010/main">
                <a:solidFill>
                  <a:srgbClr val="FFFFFF"/>
                </a:solidFill>
              </a14:hiddenFill>
            </a:ext>
          </a:extLst>
        </p:spPr>
      </p:pic>
      <p:sp>
        <p:nvSpPr>
          <p:cNvPr id="16" name="Επεξήγηση με στρογγυλεμένο παραλληλόγραμμο 15"/>
          <p:cNvSpPr/>
          <p:nvPr/>
        </p:nvSpPr>
        <p:spPr>
          <a:xfrm>
            <a:off x="6300192" y="2564904"/>
            <a:ext cx="1800200" cy="904452"/>
          </a:xfrm>
          <a:prstGeom prst="wedgeRoundRectCallout">
            <a:avLst>
              <a:gd name="adj1" fmla="val -12086"/>
              <a:gd name="adj2" fmla="val 74324"/>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l-GR" sz="1400" dirty="0" smtClean="0"/>
              <a:t>Περιμένετε λίγες μέρες παρακαλώ για να το μεταφράσω.</a:t>
            </a:r>
            <a:endParaRPr lang="el-GR" sz="1400" dirty="0"/>
          </a:p>
        </p:txBody>
      </p:sp>
      <p:sp>
        <p:nvSpPr>
          <p:cNvPr id="17" name="Επεξήγηση με στρογγυλεμένο παραλληλόγραμμο 16"/>
          <p:cNvSpPr/>
          <p:nvPr/>
        </p:nvSpPr>
        <p:spPr>
          <a:xfrm>
            <a:off x="6876256" y="5556421"/>
            <a:ext cx="1800200" cy="904452"/>
          </a:xfrm>
          <a:prstGeom prst="wedgeRoundRectCallout">
            <a:avLst>
              <a:gd name="adj1" fmla="val 14614"/>
              <a:gd name="adj2" fmla="val -85103"/>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r>
              <a:rPr lang="en-US" sz="1400" dirty="0" smtClean="0"/>
              <a:t>Je ne </a:t>
            </a:r>
            <a:r>
              <a:rPr lang="en-US" sz="1400" dirty="0" err="1" smtClean="0"/>
              <a:t>comprends</a:t>
            </a:r>
            <a:r>
              <a:rPr lang="en-US" sz="1400" dirty="0" smtClean="0"/>
              <a:t> pas</a:t>
            </a:r>
            <a:endParaRPr lang="el-GR" sz="1400" dirty="0"/>
          </a:p>
        </p:txBody>
      </p:sp>
    </p:spTree>
    <p:extLst>
      <p:ext uri="{BB962C8B-B14F-4D97-AF65-F5344CB8AC3E}">
        <p14:creationId xmlns:p14="http://schemas.microsoft.com/office/powerpoint/2010/main" val="19595884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500"/>
                            </p:stCondLst>
                            <p:childTnLst>
                              <p:par>
                                <p:cTn id="13" presetID="10" presetClass="entr" presetSubtype="0" fill="hold" grpId="0" nodeType="afterEffect">
                                  <p:stCondLst>
                                    <p:cond delay="1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500"/>
                            </p:stCondLst>
                            <p:childTnLst>
                              <p:par>
                                <p:cTn id="26" presetID="10" presetClass="entr" presetSubtype="0" fill="hold" grpId="0" nodeType="afterEffect">
                                  <p:stCondLst>
                                    <p:cond delay="5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50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animBg="1"/>
      <p:bldP spid="14" grpId="0" animBg="1"/>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600" dirty="0" smtClean="0"/>
              <a:t>SFC2014</a:t>
            </a:r>
            <a:endParaRPr lang="el-GR" sz="2600" dirty="0"/>
          </a:p>
        </p:txBody>
      </p:sp>
      <p:sp>
        <p:nvSpPr>
          <p:cNvPr id="4" name="Θέση ημερομηνίας 3"/>
          <p:cNvSpPr>
            <a:spLocks noGrp="1"/>
          </p:cNvSpPr>
          <p:nvPr>
            <p:ph type="dt" sz="half" idx="10"/>
          </p:nvPr>
        </p:nvSpPr>
        <p:spPr/>
        <p:txBody>
          <a:bodyPr/>
          <a:lstStyle/>
          <a:p>
            <a:fld id="{1C0171E3-AC30-46F5-8CFE-938564FABF4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25</a:t>
            </a:fld>
            <a:endParaRPr lang="el-GR"/>
          </a:p>
        </p:txBody>
      </p:sp>
      <p:sp>
        <p:nvSpPr>
          <p:cNvPr id="7" name="Ορθογώνιο 6"/>
          <p:cNvSpPr/>
          <p:nvPr/>
        </p:nvSpPr>
        <p:spPr>
          <a:xfrm>
            <a:off x="1153315" y="2967335"/>
            <a:ext cx="6837385"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l-G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Ευχαριστώ </a:t>
            </a:r>
          </a:p>
          <a:p>
            <a:pPr algn="ctr"/>
            <a:r>
              <a:rPr lang="el-G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για την προσοχή σας</a:t>
            </a:r>
            <a:endParaRPr lang="el-GR"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94218110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animEffect transition="in" filter="fade">
                                      <p:cBhvr>
                                        <p:cTn id="9" dur="2000"/>
                                        <p:tgtEl>
                                          <p:spTgt spid="7"/>
                                        </p:tgtEl>
                                      </p:cBhvr>
                                    </p:animEffect>
                                  </p:childTnLst>
                                </p:cTn>
                              </p:par>
                            </p:childTnLst>
                          </p:cTn>
                        </p:par>
                        <p:par>
                          <p:cTn id="10" fill="hold">
                            <p:stCondLst>
                              <p:cond delay="2000"/>
                            </p:stCondLst>
                            <p:childTnLst>
                              <p:par>
                                <p:cTn id="11" presetID="53" presetClass="exit" presetSubtype="32" fill="hold" grpId="2" nodeType="afterEffect">
                                  <p:stCondLst>
                                    <p:cond delay="5000"/>
                                  </p:stCondLst>
                                  <p:childTnLst>
                                    <p:anim calcmode="lin" valueType="num">
                                      <p:cBhvr>
                                        <p:cTn id="12" dur="5000"/>
                                        <p:tgtEl>
                                          <p:spTgt spid="7"/>
                                        </p:tgtEl>
                                        <p:attrNameLst>
                                          <p:attrName>ppt_w</p:attrName>
                                        </p:attrNameLst>
                                      </p:cBhvr>
                                      <p:tavLst>
                                        <p:tav tm="0">
                                          <p:val>
                                            <p:strVal val="ppt_w"/>
                                          </p:val>
                                        </p:tav>
                                        <p:tav tm="100000">
                                          <p:val>
                                            <p:fltVal val="0"/>
                                          </p:val>
                                        </p:tav>
                                      </p:tavLst>
                                    </p:anim>
                                    <p:anim calcmode="lin" valueType="num">
                                      <p:cBhvr>
                                        <p:cTn id="13" dur="5000"/>
                                        <p:tgtEl>
                                          <p:spTgt spid="7"/>
                                        </p:tgtEl>
                                        <p:attrNameLst>
                                          <p:attrName>ppt_h</p:attrName>
                                        </p:attrNameLst>
                                      </p:cBhvr>
                                      <p:tavLst>
                                        <p:tav tm="0">
                                          <p:val>
                                            <p:strVal val="ppt_h"/>
                                          </p:val>
                                        </p:tav>
                                        <p:tav tm="100000">
                                          <p:val>
                                            <p:fltVal val="0"/>
                                          </p:val>
                                        </p:tav>
                                      </p:tavLst>
                                    </p:anim>
                                    <p:animEffect transition="out" filter="fade">
                                      <p:cBhvr>
                                        <p:cTn id="14" dur="5000"/>
                                        <p:tgtEl>
                                          <p:spTgt spid="7"/>
                                        </p:tgtEl>
                                      </p:cBhvr>
                                    </p:animEffect>
                                    <p:set>
                                      <p:cBhvr>
                                        <p:cTn id="15" dur="1" fill="hold">
                                          <p:stCondLst>
                                            <p:cond delay="4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7"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chor="ctr">
            <a:noAutofit/>
          </a:bodyPr>
          <a:lstStyle/>
          <a:p>
            <a:r>
              <a:rPr lang="en-US" sz="2600" dirty="0"/>
              <a:t>SFC 2014: </a:t>
            </a:r>
            <a:r>
              <a:rPr lang="el-GR" sz="2600" dirty="0" smtClean="0"/>
              <a:t>Ορισμός</a:t>
            </a:r>
            <a:endParaRPr lang="el-GR" sz="2600" dirty="0"/>
          </a:p>
        </p:txBody>
      </p:sp>
      <p:sp>
        <p:nvSpPr>
          <p:cNvPr id="3" name="Θέση περιεχομένου 2"/>
          <p:cNvSpPr>
            <a:spLocks noGrp="1"/>
          </p:cNvSpPr>
          <p:nvPr>
            <p:ph idx="1"/>
          </p:nvPr>
        </p:nvSpPr>
        <p:spPr/>
        <p:txBody>
          <a:bodyPr/>
          <a:lstStyle/>
          <a:p>
            <a:r>
              <a:rPr lang="el-GR" dirty="0"/>
              <a:t>Σύμφωνα με τον κανονισμό EC 1083 άρθρο 76 παρ. 4 του συμβουλίου όλες οι οικονομικές συναλλαγές μεταξύ της Ευρωπαϊκής Επιτροπής (Ε.Ε.) και των αρχών που ορίζονται από τα κράτη μέλη πρέπει να γίνονται με ηλεκτρονικά μέσα σύμφωνα με του κανόνες που υιοθετεί η Ε.Ε. Στο πλαίσιο αυτό η Ε.Ε. </a:t>
            </a:r>
            <a:r>
              <a:rPr lang="el-GR" dirty="0" smtClean="0"/>
              <a:t>λειτουργεί </a:t>
            </a:r>
            <a:r>
              <a:rPr lang="el-GR" dirty="0"/>
              <a:t>τα συστήματα SFC2007 και SFC2014  για την 4η και 5η προγραμματική περίοδο αντίστοιχα</a:t>
            </a:r>
            <a:r>
              <a:rPr lang="el-GR" dirty="0" smtClean="0"/>
              <a:t>.</a:t>
            </a:r>
          </a:p>
          <a:p>
            <a:pPr marL="0" indent="0">
              <a:buNone/>
            </a:pPr>
            <a:endParaRPr lang="el-GR" dirty="0"/>
          </a:p>
        </p:txBody>
      </p:sp>
      <p:sp>
        <p:nvSpPr>
          <p:cNvPr id="4" name="Θέση ημερομηνίας 3"/>
          <p:cNvSpPr>
            <a:spLocks noGrp="1"/>
          </p:cNvSpPr>
          <p:nvPr>
            <p:ph type="dt" sz="half" idx="10"/>
          </p:nvPr>
        </p:nvSpPr>
        <p:spPr/>
        <p:txBody>
          <a:bodyPr/>
          <a:lstStyle/>
          <a:p>
            <a:fld id="{1C0171E3-AC30-46F5-8CFE-938564FABF4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3</a:t>
            </a:fld>
            <a:endParaRPr lang="el-GR"/>
          </a:p>
        </p:txBody>
      </p:sp>
    </p:spTree>
    <p:extLst>
      <p:ext uri="{BB962C8B-B14F-4D97-AF65-F5344CB8AC3E}">
        <p14:creationId xmlns:p14="http://schemas.microsoft.com/office/powerpoint/2010/main" val="4212604458"/>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p:cNvSpPr>
            <a:spLocks noGrp="1"/>
          </p:cNvSpPr>
          <p:nvPr>
            <p:ph type="title"/>
          </p:nvPr>
        </p:nvSpPr>
        <p:spPr/>
        <p:txBody>
          <a:bodyPr anchor="ctr">
            <a:normAutofit/>
          </a:bodyPr>
          <a:lstStyle/>
          <a:p>
            <a:r>
              <a:rPr lang="en-US" sz="2600" dirty="0" smtClean="0"/>
              <a:t>SFC2014: </a:t>
            </a:r>
            <a:r>
              <a:rPr lang="el-GR" sz="2600" dirty="0" smtClean="0"/>
              <a:t>Ομοιότητες και διαφορές με το </a:t>
            </a:r>
            <a:r>
              <a:rPr lang="en-US" sz="2600" dirty="0" smtClean="0"/>
              <a:t>SFC2007</a:t>
            </a:r>
            <a:endParaRPr lang="el-GR" sz="2600" dirty="0"/>
          </a:p>
        </p:txBody>
      </p:sp>
      <p:sp>
        <p:nvSpPr>
          <p:cNvPr id="5" name="Θέση κειμένου 4"/>
          <p:cNvSpPr>
            <a:spLocks noGrp="1"/>
          </p:cNvSpPr>
          <p:nvPr>
            <p:ph type="body" idx="1"/>
          </p:nvPr>
        </p:nvSpPr>
        <p:spPr/>
        <p:txBody>
          <a:bodyPr/>
          <a:lstStyle/>
          <a:p>
            <a:r>
              <a:rPr lang="en-US" dirty="0" smtClean="0"/>
              <a:t>SFC2007</a:t>
            </a:r>
            <a:endParaRPr lang="el-GR" dirty="0"/>
          </a:p>
        </p:txBody>
      </p:sp>
      <p:sp>
        <p:nvSpPr>
          <p:cNvPr id="7" name="Θέση κειμένου 6"/>
          <p:cNvSpPr>
            <a:spLocks noGrp="1"/>
          </p:cNvSpPr>
          <p:nvPr>
            <p:ph type="body" sz="half" idx="3"/>
          </p:nvPr>
        </p:nvSpPr>
        <p:spPr/>
        <p:txBody>
          <a:bodyPr/>
          <a:lstStyle/>
          <a:p>
            <a:r>
              <a:rPr lang="en-US" dirty="0" smtClean="0"/>
              <a:t>SFC2014</a:t>
            </a:r>
            <a:endParaRPr lang="el-GR" dirty="0"/>
          </a:p>
        </p:txBody>
      </p:sp>
      <p:sp>
        <p:nvSpPr>
          <p:cNvPr id="6" name="Θέση περιεχομένου 5"/>
          <p:cNvSpPr>
            <a:spLocks noGrp="1"/>
          </p:cNvSpPr>
          <p:nvPr>
            <p:ph sz="quarter" idx="2"/>
          </p:nvPr>
        </p:nvSpPr>
        <p:spPr/>
        <p:txBody>
          <a:bodyPr>
            <a:normAutofit/>
          </a:bodyPr>
          <a:lstStyle/>
          <a:p>
            <a:r>
              <a:rPr lang="el-GR" dirty="0" smtClean="0"/>
              <a:t>Επίσημο μέσο ανταλλαγής δεδομένων μεταξύ ευρωπαϊκής επιτροπής και κρατών μελών</a:t>
            </a:r>
          </a:p>
          <a:p>
            <a:r>
              <a:rPr lang="el-GR" dirty="0" smtClean="0"/>
              <a:t>Έδωσε νομική αξία σε ηλεκτρονικά υπογεγραμμένα έγγραφα και δεδομένα</a:t>
            </a:r>
          </a:p>
          <a:p>
            <a:pPr marL="0" indent="0">
              <a:buNone/>
            </a:pPr>
            <a:endParaRPr lang="el-GR" dirty="0"/>
          </a:p>
        </p:txBody>
      </p:sp>
      <p:sp>
        <p:nvSpPr>
          <p:cNvPr id="8" name="Θέση περιεχομένου 7"/>
          <p:cNvSpPr>
            <a:spLocks noGrp="1"/>
          </p:cNvSpPr>
          <p:nvPr>
            <p:ph sz="quarter" idx="4"/>
          </p:nvPr>
        </p:nvSpPr>
        <p:spPr/>
        <p:txBody>
          <a:bodyPr>
            <a:normAutofit/>
          </a:bodyPr>
          <a:lstStyle/>
          <a:p>
            <a:r>
              <a:rPr lang="el-GR" dirty="0" smtClean="0"/>
              <a:t>Αντικαταστάτης του </a:t>
            </a:r>
            <a:r>
              <a:rPr lang="en-US" dirty="0" smtClean="0"/>
              <a:t>SFC 2007 </a:t>
            </a:r>
            <a:r>
              <a:rPr lang="el-GR" dirty="0" smtClean="0"/>
              <a:t>για την νέα προγραμματική περίοδο</a:t>
            </a:r>
          </a:p>
          <a:p>
            <a:pPr lvl="1"/>
            <a:r>
              <a:rPr lang="el-GR" dirty="0" smtClean="0"/>
              <a:t>Νέοι κανονισμοί</a:t>
            </a:r>
          </a:p>
          <a:p>
            <a:pPr lvl="2"/>
            <a:r>
              <a:rPr lang="el-GR" dirty="0" smtClean="0"/>
              <a:t>Νέες διαδικασίες διαχείρισης</a:t>
            </a:r>
          </a:p>
          <a:p>
            <a:r>
              <a:rPr lang="el-GR" dirty="0" smtClean="0"/>
              <a:t>Αποτελεσματικότητα</a:t>
            </a:r>
          </a:p>
          <a:p>
            <a:r>
              <a:rPr lang="el-GR" dirty="0" smtClean="0"/>
              <a:t>Φιλικότητα στον χρήστη</a:t>
            </a:r>
          </a:p>
          <a:p>
            <a:r>
              <a:rPr lang="el-GR" dirty="0" smtClean="0"/>
              <a:t>Ποιότητα πληροφορίας</a:t>
            </a:r>
            <a:endParaRPr lang="en-US" dirty="0" smtClean="0"/>
          </a:p>
          <a:p>
            <a:endParaRPr lang="el-GR" dirty="0"/>
          </a:p>
        </p:txBody>
      </p:sp>
      <p:sp>
        <p:nvSpPr>
          <p:cNvPr id="9" name="Θέση ημερομηνίας 8"/>
          <p:cNvSpPr>
            <a:spLocks noGrp="1"/>
          </p:cNvSpPr>
          <p:nvPr>
            <p:ph type="dt" sz="half" idx="10"/>
          </p:nvPr>
        </p:nvSpPr>
        <p:spPr/>
        <p:txBody>
          <a:bodyPr/>
          <a:lstStyle/>
          <a:p>
            <a:fld id="{46BEF4D0-43C1-4CD9-B54B-ED7CEB9D0BDB}" type="datetime1">
              <a:rPr lang="el-GR" smtClean="0"/>
              <a:t>12/6/2014</a:t>
            </a:fld>
            <a:endParaRPr lang="el-GR"/>
          </a:p>
        </p:txBody>
      </p:sp>
      <p:sp>
        <p:nvSpPr>
          <p:cNvPr id="10" name="Θέση αριθμού διαφάνειας 9"/>
          <p:cNvSpPr>
            <a:spLocks noGrp="1"/>
          </p:cNvSpPr>
          <p:nvPr>
            <p:ph type="sldNum" sz="quarter" idx="12"/>
          </p:nvPr>
        </p:nvSpPr>
        <p:spPr/>
        <p:txBody>
          <a:bodyPr/>
          <a:lstStyle/>
          <a:p>
            <a:fld id="{EEEFDEAB-02E9-4E3D-8507-48EC6B50E40D}" type="slidenum">
              <a:rPr lang="el-GR" smtClean="0"/>
              <a:t>4</a:t>
            </a:fld>
            <a:endParaRPr lang="el-GR"/>
          </a:p>
        </p:txBody>
      </p:sp>
    </p:spTree>
    <p:extLst>
      <p:ext uri="{BB962C8B-B14F-4D97-AF65-F5344CB8AC3E}">
        <p14:creationId xmlns:p14="http://schemas.microsoft.com/office/powerpoint/2010/main" val="1613477160"/>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p:cNvSpPr>
            <a:spLocks noGrp="1"/>
          </p:cNvSpPr>
          <p:nvPr>
            <p:ph type="title"/>
          </p:nvPr>
        </p:nvSpPr>
        <p:spPr/>
        <p:txBody>
          <a:bodyPr anchor="ctr">
            <a:normAutofit/>
          </a:bodyPr>
          <a:lstStyle/>
          <a:p>
            <a:r>
              <a:rPr lang="en-US" sz="2600" dirty="0" smtClean="0"/>
              <a:t>SFC2014: </a:t>
            </a:r>
            <a:r>
              <a:rPr lang="el-GR" sz="2600" dirty="0" smtClean="0"/>
              <a:t>Ομοιότητες και διαφορές με το </a:t>
            </a:r>
            <a:r>
              <a:rPr lang="en-US" sz="2600" dirty="0" smtClean="0"/>
              <a:t>SFC2007</a:t>
            </a:r>
            <a:endParaRPr lang="el-GR" sz="2600" dirty="0"/>
          </a:p>
        </p:txBody>
      </p:sp>
      <p:sp>
        <p:nvSpPr>
          <p:cNvPr id="8" name="Θέση περιεχομένου 7"/>
          <p:cNvSpPr>
            <a:spLocks noGrp="1"/>
          </p:cNvSpPr>
          <p:nvPr>
            <p:ph idx="1"/>
          </p:nvPr>
        </p:nvSpPr>
        <p:spPr/>
        <p:txBody>
          <a:bodyPr/>
          <a:lstStyle/>
          <a:p>
            <a:r>
              <a:rPr lang="el-GR" dirty="0" smtClean="0"/>
              <a:t>Κατά βάση όμοια επιχειρησιακά μοντέλα</a:t>
            </a:r>
          </a:p>
          <a:p>
            <a:r>
              <a:rPr lang="el-GR" dirty="0" smtClean="0"/>
              <a:t>Βασική αρχιτεκτονική παραμένει ίδια</a:t>
            </a:r>
          </a:p>
          <a:p>
            <a:r>
              <a:rPr lang="el-GR" dirty="0" smtClean="0"/>
              <a:t>Δύο τρόποι πρόσβασης</a:t>
            </a:r>
          </a:p>
          <a:p>
            <a:pPr lvl="1"/>
            <a:r>
              <a:rPr lang="el-GR" dirty="0" smtClean="0"/>
              <a:t>Άμεσος (</a:t>
            </a:r>
            <a:r>
              <a:rPr lang="en-US" dirty="0" smtClean="0"/>
              <a:t>web-interface)</a:t>
            </a:r>
          </a:p>
          <a:p>
            <a:pPr lvl="1"/>
            <a:r>
              <a:rPr lang="el-GR" dirty="0" smtClean="0"/>
              <a:t>Έμμεσος (</a:t>
            </a:r>
            <a:r>
              <a:rPr lang="en-US" dirty="0" smtClean="0"/>
              <a:t>web-services)</a:t>
            </a:r>
            <a:endParaRPr lang="el-GR" dirty="0" smtClean="0"/>
          </a:p>
          <a:p>
            <a:r>
              <a:rPr lang="el-GR" dirty="0" smtClean="0"/>
              <a:t>Ίδιοι ρόλοι χρηστών  </a:t>
            </a:r>
            <a:endParaRPr lang="el-GR" dirty="0"/>
          </a:p>
        </p:txBody>
      </p:sp>
      <p:sp>
        <p:nvSpPr>
          <p:cNvPr id="9" name="Θέση ημερομηνίας 8"/>
          <p:cNvSpPr>
            <a:spLocks noGrp="1"/>
          </p:cNvSpPr>
          <p:nvPr>
            <p:ph type="dt" sz="half" idx="10"/>
          </p:nvPr>
        </p:nvSpPr>
        <p:spPr/>
        <p:txBody>
          <a:bodyPr/>
          <a:lstStyle/>
          <a:p>
            <a:fld id="{5BBCB6D0-7A92-4FD2-8FF6-50FF02698778}" type="datetime1">
              <a:rPr lang="el-GR" smtClean="0"/>
              <a:t>12/6/2014</a:t>
            </a:fld>
            <a:endParaRPr lang="el-GR"/>
          </a:p>
        </p:txBody>
      </p:sp>
      <p:sp>
        <p:nvSpPr>
          <p:cNvPr id="10" name="Θέση αριθμού διαφάνειας 9"/>
          <p:cNvSpPr>
            <a:spLocks noGrp="1"/>
          </p:cNvSpPr>
          <p:nvPr>
            <p:ph type="sldNum" sz="quarter" idx="12"/>
          </p:nvPr>
        </p:nvSpPr>
        <p:spPr/>
        <p:txBody>
          <a:bodyPr/>
          <a:lstStyle/>
          <a:p>
            <a:fld id="{EEEFDEAB-02E9-4E3D-8507-48EC6B50E40D}" type="slidenum">
              <a:rPr lang="el-GR" smtClean="0"/>
              <a:t>5</a:t>
            </a:fld>
            <a:endParaRPr lang="el-GR"/>
          </a:p>
        </p:txBody>
      </p:sp>
    </p:spTree>
    <p:extLst>
      <p:ext uri="{BB962C8B-B14F-4D97-AF65-F5344CB8AC3E}">
        <p14:creationId xmlns:p14="http://schemas.microsoft.com/office/powerpoint/2010/main" val="3924176313"/>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p:cNvSpPr>
            <a:spLocks noGrp="1"/>
          </p:cNvSpPr>
          <p:nvPr>
            <p:ph type="title"/>
          </p:nvPr>
        </p:nvSpPr>
        <p:spPr/>
        <p:txBody>
          <a:bodyPr>
            <a:normAutofit/>
          </a:bodyPr>
          <a:lstStyle/>
          <a:p>
            <a:r>
              <a:rPr lang="en-US" sz="2600" dirty="0" smtClean="0"/>
              <a:t>SFC2014: </a:t>
            </a:r>
            <a:r>
              <a:rPr lang="el-GR" sz="2600" dirty="0" smtClean="0"/>
              <a:t>Ομοιότητες και διαφορές με το </a:t>
            </a:r>
            <a:r>
              <a:rPr lang="en-US" sz="2600" dirty="0" smtClean="0"/>
              <a:t>SFC2007</a:t>
            </a:r>
            <a:endParaRPr lang="el-GR" sz="2600" dirty="0"/>
          </a:p>
        </p:txBody>
      </p:sp>
      <p:sp>
        <p:nvSpPr>
          <p:cNvPr id="5" name="Θέση κειμένου 4"/>
          <p:cNvSpPr>
            <a:spLocks noGrp="1"/>
          </p:cNvSpPr>
          <p:nvPr>
            <p:ph type="body" idx="1"/>
          </p:nvPr>
        </p:nvSpPr>
        <p:spPr/>
        <p:txBody>
          <a:bodyPr/>
          <a:lstStyle/>
          <a:p>
            <a:r>
              <a:rPr lang="en-US" dirty="0" smtClean="0"/>
              <a:t>SFC2007</a:t>
            </a:r>
            <a:endParaRPr lang="el-GR" dirty="0"/>
          </a:p>
        </p:txBody>
      </p:sp>
      <p:sp>
        <p:nvSpPr>
          <p:cNvPr id="7" name="Θέση κειμένου 6"/>
          <p:cNvSpPr>
            <a:spLocks noGrp="1"/>
          </p:cNvSpPr>
          <p:nvPr>
            <p:ph type="body" sz="half" idx="3"/>
          </p:nvPr>
        </p:nvSpPr>
        <p:spPr/>
        <p:txBody>
          <a:bodyPr/>
          <a:lstStyle/>
          <a:p>
            <a:r>
              <a:rPr lang="en-US" dirty="0" smtClean="0"/>
              <a:t>SFC2014</a:t>
            </a:r>
            <a:endParaRPr lang="el-GR" dirty="0"/>
          </a:p>
        </p:txBody>
      </p:sp>
      <p:sp>
        <p:nvSpPr>
          <p:cNvPr id="6" name="Θέση περιεχομένου 5"/>
          <p:cNvSpPr>
            <a:spLocks noGrp="1"/>
          </p:cNvSpPr>
          <p:nvPr>
            <p:ph sz="quarter" idx="2"/>
          </p:nvPr>
        </p:nvSpPr>
        <p:spPr/>
        <p:txBody>
          <a:bodyPr/>
          <a:lstStyle/>
          <a:p>
            <a:r>
              <a:rPr lang="el-GR" dirty="0" smtClean="0"/>
              <a:t>Προσανατολισμός στα έγγραφα</a:t>
            </a:r>
            <a:endParaRPr lang="el-GR" dirty="0"/>
          </a:p>
        </p:txBody>
      </p:sp>
      <p:sp>
        <p:nvSpPr>
          <p:cNvPr id="8" name="Θέση περιεχομένου 7"/>
          <p:cNvSpPr>
            <a:spLocks noGrp="1"/>
          </p:cNvSpPr>
          <p:nvPr>
            <p:ph sz="quarter" idx="4"/>
          </p:nvPr>
        </p:nvSpPr>
        <p:spPr/>
        <p:txBody>
          <a:bodyPr/>
          <a:lstStyle/>
          <a:p>
            <a:r>
              <a:rPr lang="el-GR" dirty="0" smtClean="0"/>
              <a:t>Προσανατολισμός στην δομημένη πληροφορία</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3490136"/>
            <a:ext cx="3494858" cy="2520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873" y="3501008"/>
            <a:ext cx="3726111" cy="252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9" name="Θέση ημερομηνίας 8"/>
          <p:cNvSpPr>
            <a:spLocks noGrp="1"/>
          </p:cNvSpPr>
          <p:nvPr>
            <p:ph type="dt" sz="half" idx="10"/>
          </p:nvPr>
        </p:nvSpPr>
        <p:spPr/>
        <p:txBody>
          <a:bodyPr/>
          <a:lstStyle/>
          <a:p>
            <a:fld id="{8ADEF628-F2B7-463A-AAC1-07A9878CBEFD}" type="datetime1">
              <a:rPr lang="el-GR" smtClean="0"/>
              <a:t>12/6/2014</a:t>
            </a:fld>
            <a:endParaRPr lang="el-GR"/>
          </a:p>
        </p:txBody>
      </p:sp>
      <p:sp>
        <p:nvSpPr>
          <p:cNvPr id="10" name="Θέση αριθμού διαφάνειας 9"/>
          <p:cNvSpPr>
            <a:spLocks noGrp="1"/>
          </p:cNvSpPr>
          <p:nvPr>
            <p:ph type="sldNum" sz="quarter" idx="12"/>
          </p:nvPr>
        </p:nvSpPr>
        <p:spPr/>
        <p:txBody>
          <a:bodyPr/>
          <a:lstStyle/>
          <a:p>
            <a:fld id="{EEEFDEAB-02E9-4E3D-8507-48EC6B50E40D}" type="slidenum">
              <a:rPr lang="el-GR" smtClean="0"/>
              <a:t>6</a:t>
            </a:fld>
            <a:endParaRPr lang="el-GR"/>
          </a:p>
        </p:txBody>
      </p:sp>
    </p:spTree>
    <p:extLst>
      <p:ext uri="{BB962C8B-B14F-4D97-AF65-F5344CB8AC3E}">
        <p14:creationId xmlns:p14="http://schemas.microsoft.com/office/powerpoint/2010/main" val="330690122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1027"/>
                                        </p:tgtEl>
                                        <p:attrNameLst>
                                          <p:attrName>style.visibility</p:attrName>
                                        </p:attrNameLst>
                                      </p:cBhvr>
                                      <p:to>
                                        <p:strVal val="visible"/>
                                      </p:to>
                                    </p:set>
                                    <p:animEffect transition="in" filter="randombar(horizontal)">
                                      <p:cBhvr>
                                        <p:cTn id="24"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Τίτλος 8"/>
          <p:cNvSpPr>
            <a:spLocks noGrp="1"/>
          </p:cNvSpPr>
          <p:nvPr>
            <p:ph type="title"/>
          </p:nvPr>
        </p:nvSpPr>
        <p:spPr/>
        <p:txBody>
          <a:bodyPr anchor="ctr">
            <a:normAutofit/>
          </a:bodyPr>
          <a:lstStyle/>
          <a:p>
            <a:r>
              <a:rPr lang="en-US" sz="2600" dirty="0"/>
              <a:t>SFC2014: </a:t>
            </a:r>
            <a:r>
              <a:rPr lang="el-GR" sz="2600" dirty="0"/>
              <a:t>Ομοιότητες και διαφορές με το </a:t>
            </a:r>
            <a:r>
              <a:rPr lang="en-US" sz="2600" dirty="0"/>
              <a:t>SFC2007</a:t>
            </a:r>
            <a:endParaRPr lang="el-GR" sz="2600" dirty="0"/>
          </a:p>
        </p:txBody>
      </p:sp>
      <p:sp>
        <p:nvSpPr>
          <p:cNvPr id="10" name="Θέση περιεχομένου 9"/>
          <p:cNvSpPr>
            <a:spLocks noGrp="1"/>
          </p:cNvSpPr>
          <p:nvPr>
            <p:ph idx="1"/>
          </p:nvPr>
        </p:nvSpPr>
        <p:spPr>
          <a:xfrm>
            <a:off x="457200" y="2514600"/>
            <a:ext cx="8229600" cy="3810000"/>
          </a:xfrm>
        </p:spPr>
        <p:txBody>
          <a:bodyPr/>
          <a:lstStyle/>
          <a:p>
            <a:r>
              <a:rPr lang="el-GR" dirty="0" smtClean="0"/>
              <a:t>Όλη η πληροφορία που περιλαμβάνεται σε μία απόφαση πρέπει να είναι σε δομημένη μορφή</a:t>
            </a:r>
          </a:p>
          <a:p>
            <a:pPr lvl="1"/>
            <a:r>
              <a:rPr lang="el-GR" dirty="0" smtClean="0"/>
              <a:t>Περισσότερη πληροφορία</a:t>
            </a:r>
          </a:p>
          <a:p>
            <a:pPr lvl="1"/>
            <a:r>
              <a:rPr lang="el-GR" dirty="0" smtClean="0"/>
              <a:t>Αλφαριθμητικά πεδία περιορισμένου μεγέθους</a:t>
            </a:r>
          </a:p>
          <a:p>
            <a:pPr lvl="1"/>
            <a:r>
              <a:rPr lang="el-GR" dirty="0" smtClean="0"/>
              <a:t>Δυνατότητα μεταβολής δεδομένων </a:t>
            </a:r>
            <a:r>
              <a:rPr lang="el-GR" dirty="0" err="1" smtClean="0"/>
              <a:t>χωρις</a:t>
            </a:r>
            <a:r>
              <a:rPr lang="el-GR" dirty="0" smtClean="0"/>
              <a:t> την </a:t>
            </a:r>
            <a:r>
              <a:rPr lang="el-GR" smtClean="0"/>
              <a:t>ανάγκη έγκρισης </a:t>
            </a:r>
            <a:endParaRPr lang="el-GR" dirty="0" smtClean="0"/>
          </a:p>
          <a:p>
            <a:endParaRPr lang="el-GR" dirty="0"/>
          </a:p>
        </p:txBody>
      </p:sp>
      <p:sp>
        <p:nvSpPr>
          <p:cNvPr id="12" name="TextBox 11"/>
          <p:cNvSpPr txBox="1"/>
          <p:nvPr/>
        </p:nvSpPr>
        <p:spPr>
          <a:xfrm>
            <a:off x="467544" y="2031231"/>
            <a:ext cx="5457391" cy="461665"/>
          </a:xfrm>
          <a:prstGeom prst="rect">
            <a:avLst/>
          </a:prstGeom>
          <a:noFill/>
        </p:spPr>
        <p:txBody>
          <a:bodyPr wrap="none" rtlCol="0">
            <a:spAutoFit/>
          </a:bodyPr>
          <a:lstStyle/>
          <a:p>
            <a:r>
              <a:rPr lang="el-GR" sz="2400" b="1" dirty="0" smtClean="0">
                <a:solidFill>
                  <a:schemeClr val="tx2"/>
                </a:solidFill>
              </a:rPr>
              <a:t>Προσανατολισμός στην πληροφορία </a:t>
            </a:r>
            <a:endParaRPr lang="el-GR" sz="2400" b="1" dirty="0">
              <a:solidFill>
                <a:schemeClr val="tx2"/>
              </a:solidFill>
            </a:endParaRPr>
          </a:p>
        </p:txBody>
      </p:sp>
      <p:sp>
        <p:nvSpPr>
          <p:cNvPr id="13" name="Θέση ημερομηνίας 12"/>
          <p:cNvSpPr>
            <a:spLocks noGrp="1"/>
          </p:cNvSpPr>
          <p:nvPr>
            <p:ph type="dt" sz="half" idx="10"/>
          </p:nvPr>
        </p:nvSpPr>
        <p:spPr/>
        <p:txBody>
          <a:bodyPr/>
          <a:lstStyle/>
          <a:p>
            <a:fld id="{FE4E5DBB-1829-4456-9FC3-67AF4EEA3E01}" type="datetime1">
              <a:rPr lang="el-GR" smtClean="0"/>
              <a:t>12/6/2014</a:t>
            </a:fld>
            <a:endParaRPr lang="el-GR"/>
          </a:p>
        </p:txBody>
      </p:sp>
      <p:sp>
        <p:nvSpPr>
          <p:cNvPr id="14" name="Θέση αριθμού διαφάνειας 13"/>
          <p:cNvSpPr>
            <a:spLocks noGrp="1"/>
          </p:cNvSpPr>
          <p:nvPr>
            <p:ph type="sldNum" sz="quarter" idx="12"/>
          </p:nvPr>
        </p:nvSpPr>
        <p:spPr/>
        <p:txBody>
          <a:bodyPr/>
          <a:lstStyle/>
          <a:p>
            <a:fld id="{EEEFDEAB-02E9-4E3D-8507-48EC6B50E40D}" type="slidenum">
              <a:rPr lang="el-GR" smtClean="0"/>
              <a:t>7</a:t>
            </a:fld>
            <a:endParaRPr lang="el-GR"/>
          </a:p>
        </p:txBody>
      </p:sp>
    </p:spTree>
    <p:extLst>
      <p:ext uri="{BB962C8B-B14F-4D97-AF65-F5344CB8AC3E}">
        <p14:creationId xmlns:p14="http://schemas.microsoft.com/office/powerpoint/2010/main" val="480418984"/>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chor="ctr">
            <a:normAutofit/>
          </a:bodyPr>
          <a:lstStyle/>
          <a:p>
            <a:r>
              <a:rPr lang="en-US" sz="2600" dirty="0" smtClean="0"/>
              <a:t>SFC 2014: </a:t>
            </a:r>
            <a:r>
              <a:rPr lang="el-GR" sz="2600" dirty="0" smtClean="0"/>
              <a:t>Ομοιότητες και διαφορές</a:t>
            </a:r>
            <a:r>
              <a:rPr lang="en-US" sz="2600" dirty="0" smtClean="0"/>
              <a:t> </a:t>
            </a:r>
            <a:r>
              <a:rPr lang="el-GR" sz="2600" dirty="0" smtClean="0"/>
              <a:t>με το </a:t>
            </a:r>
            <a:r>
              <a:rPr lang="en-US" sz="2600" dirty="0" smtClean="0"/>
              <a:t>SFC2007</a:t>
            </a:r>
            <a:r>
              <a:rPr lang="el-GR" sz="2600" dirty="0" smtClean="0"/>
              <a:t>.</a:t>
            </a:r>
            <a:endParaRPr lang="el-GR" sz="2600" dirty="0"/>
          </a:p>
        </p:txBody>
      </p:sp>
      <p:sp>
        <p:nvSpPr>
          <p:cNvPr id="4" name="Θέση ημερομηνίας 3"/>
          <p:cNvSpPr>
            <a:spLocks noGrp="1"/>
          </p:cNvSpPr>
          <p:nvPr>
            <p:ph type="dt" sz="half" idx="10"/>
          </p:nvPr>
        </p:nvSpPr>
        <p:spPr/>
        <p:txBody>
          <a:bodyPr/>
          <a:lstStyle/>
          <a:p>
            <a:fld id="{1C0171E3-AC30-46F5-8CFE-938564FABF42}" type="datetime1">
              <a:rPr lang="el-GR" smtClean="0"/>
              <a:t>12/6/2014</a:t>
            </a:fld>
            <a:endParaRPr lang="el-GR"/>
          </a:p>
        </p:txBody>
      </p:sp>
      <p:sp>
        <p:nvSpPr>
          <p:cNvPr id="5" name="Θέση αριθμού διαφάνειας 4"/>
          <p:cNvSpPr>
            <a:spLocks noGrp="1"/>
          </p:cNvSpPr>
          <p:nvPr>
            <p:ph type="sldNum" sz="quarter" idx="12"/>
          </p:nvPr>
        </p:nvSpPr>
        <p:spPr/>
        <p:txBody>
          <a:bodyPr/>
          <a:lstStyle/>
          <a:p>
            <a:fld id="{EEEFDEAB-02E9-4E3D-8507-48EC6B50E40D}" type="slidenum">
              <a:rPr lang="el-GR" smtClean="0"/>
              <a:t>8</a:t>
            </a:fld>
            <a:endParaRPr lang="el-G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Αντικείμενο 6"/>
          <p:cNvGraphicFramePr>
            <a:graphicFrameLocks noChangeAspect="1"/>
          </p:cNvGraphicFramePr>
          <p:nvPr>
            <p:extLst>
              <p:ext uri="{D42A27DB-BD31-4B8C-83A1-F6EECF244321}">
                <p14:modId xmlns:p14="http://schemas.microsoft.com/office/powerpoint/2010/main" val="3819991132"/>
              </p:ext>
            </p:extLst>
          </p:nvPr>
        </p:nvGraphicFramePr>
        <p:xfrm>
          <a:off x="2555776" y="1556792"/>
          <a:ext cx="5616624" cy="4968552"/>
        </p:xfrm>
        <a:graphic>
          <a:graphicData uri="http://schemas.openxmlformats.org/presentationml/2006/ole">
            <mc:AlternateContent xmlns:mc="http://schemas.openxmlformats.org/markup-compatibility/2006">
              <mc:Choice xmlns:v="urn:schemas-microsoft-com:vml" Requires="v">
                <p:oleObj spid="_x0000_s1037" name="Visio" r:id="rId3" imgW="4954500" imgH="5494487" progId="Visio.Drawing.11">
                  <p:embed/>
                </p:oleObj>
              </mc:Choice>
              <mc:Fallback>
                <p:oleObj name="Visio" r:id="rId3" imgW="4954500" imgH="5494487" progId="Visio.Drawing.11">
                  <p:embed/>
                  <p:pic>
                    <p:nvPicPr>
                      <p:cNvPr id="0" name="Object 1"/>
                      <p:cNvPicPr>
                        <a:picLocks noChangeAspect="1" noChangeArrowheads="1"/>
                      </p:cNvPicPr>
                      <p:nvPr/>
                    </p:nvPicPr>
                    <p:blipFill>
                      <a:blip r:embed="rId4"/>
                      <a:srcRect/>
                      <a:stretch>
                        <a:fillRect/>
                      </a:stretch>
                    </p:blipFill>
                    <p:spPr bwMode="auto">
                      <a:xfrm>
                        <a:off x="2555776" y="1556792"/>
                        <a:ext cx="5616624" cy="4968552"/>
                      </a:xfrm>
                      <a:prstGeom prst="rect">
                        <a:avLst/>
                      </a:prstGeom>
                      <a:noFill/>
                    </p:spPr>
                  </p:pic>
                </p:oleObj>
              </mc:Fallback>
            </mc:AlternateContent>
          </a:graphicData>
        </a:graphic>
      </p:graphicFrame>
      <p:sp>
        <p:nvSpPr>
          <p:cNvPr id="8" name="Πλαίσιο κειμένου 3"/>
          <p:cNvSpPr txBox="1"/>
          <p:nvPr/>
        </p:nvSpPr>
        <p:spPr>
          <a:xfrm>
            <a:off x="3497560" y="5157192"/>
            <a:ext cx="2514600" cy="638175"/>
          </a:xfrm>
          <a:prstGeom prst="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l-GR" sz="1000" dirty="0">
                <a:solidFill>
                  <a:srgbClr val="92D050"/>
                </a:solidFill>
                <a:effectLst/>
                <a:ea typeface="Times New Roman"/>
                <a:cs typeface="Times New Roman"/>
              </a:rPr>
              <a:t>___ Εταιρικό σύμφωνο, δεδομένα ελέγχων</a:t>
            </a:r>
            <a:endParaRPr lang="el-GR" sz="1000" dirty="0">
              <a:effectLst/>
              <a:ea typeface="Times New Roman"/>
              <a:cs typeface="Times New Roman"/>
            </a:endParaRPr>
          </a:p>
          <a:p>
            <a:pPr algn="just">
              <a:lnSpc>
                <a:spcPct val="115000"/>
              </a:lnSpc>
              <a:spcAft>
                <a:spcPts val="0"/>
              </a:spcAft>
            </a:pPr>
            <a:r>
              <a:rPr lang="el-GR" sz="1000" dirty="0">
                <a:solidFill>
                  <a:srgbClr val="629DD1"/>
                </a:solidFill>
                <a:effectLst/>
                <a:ea typeface="Times New Roman"/>
                <a:cs typeface="Times New Roman"/>
              </a:rPr>
              <a:t>___ Προγραμματισμός, παρακολούθηση</a:t>
            </a:r>
            <a:endParaRPr lang="el-GR" sz="1000" dirty="0">
              <a:effectLst/>
              <a:ea typeface="Times New Roman"/>
              <a:cs typeface="Times New Roman"/>
            </a:endParaRPr>
          </a:p>
          <a:p>
            <a:pPr algn="just">
              <a:lnSpc>
                <a:spcPct val="115000"/>
              </a:lnSpc>
              <a:spcAft>
                <a:spcPts val="0"/>
              </a:spcAft>
            </a:pPr>
            <a:r>
              <a:rPr lang="el-GR" sz="1000" dirty="0">
                <a:solidFill>
                  <a:srgbClr val="FF0000"/>
                </a:solidFill>
                <a:effectLst/>
                <a:ea typeface="Times New Roman"/>
                <a:cs typeface="Times New Roman"/>
              </a:rPr>
              <a:t>___ Εκτέλεση</a:t>
            </a:r>
            <a:endParaRPr lang="el-GR" sz="1000" dirty="0">
              <a:effectLst/>
              <a:ea typeface="Times New Roman"/>
              <a:cs typeface="Times New Roman"/>
            </a:endParaRPr>
          </a:p>
        </p:txBody>
      </p:sp>
      <p:sp>
        <p:nvSpPr>
          <p:cNvPr id="9" name="TextBox 8"/>
          <p:cNvSpPr txBox="1"/>
          <p:nvPr/>
        </p:nvSpPr>
        <p:spPr>
          <a:xfrm>
            <a:off x="467545" y="2031231"/>
            <a:ext cx="2160240" cy="830997"/>
          </a:xfrm>
          <a:prstGeom prst="rect">
            <a:avLst/>
          </a:prstGeom>
          <a:noFill/>
        </p:spPr>
        <p:txBody>
          <a:bodyPr wrap="square" rtlCol="0">
            <a:spAutoFit/>
          </a:bodyPr>
          <a:lstStyle/>
          <a:p>
            <a:r>
              <a:rPr lang="el-GR" sz="2400" b="1" dirty="0" smtClean="0">
                <a:solidFill>
                  <a:schemeClr val="tx2"/>
                </a:solidFill>
              </a:rPr>
              <a:t>Νέα ιεραρχία κόμβων</a:t>
            </a:r>
            <a:r>
              <a:rPr lang="el-GR" sz="2400" b="1" dirty="0" smtClean="0">
                <a:solidFill>
                  <a:schemeClr val="tx2"/>
                </a:solidFill>
              </a:rPr>
              <a:t> </a:t>
            </a:r>
            <a:endParaRPr lang="el-GR" sz="2400" b="1" dirty="0">
              <a:solidFill>
                <a:schemeClr val="tx2"/>
              </a:solidFill>
            </a:endParaRPr>
          </a:p>
        </p:txBody>
      </p:sp>
    </p:spTree>
    <p:extLst>
      <p:ext uri="{BB962C8B-B14F-4D97-AF65-F5344CB8AC3E}">
        <p14:creationId xmlns:p14="http://schemas.microsoft.com/office/powerpoint/2010/main" val="404561044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Τίτλος 4"/>
          <p:cNvSpPr>
            <a:spLocks noGrp="1"/>
          </p:cNvSpPr>
          <p:nvPr>
            <p:ph type="title"/>
          </p:nvPr>
        </p:nvSpPr>
        <p:spPr/>
        <p:txBody>
          <a:bodyPr anchor="ctr">
            <a:normAutofit/>
          </a:bodyPr>
          <a:lstStyle/>
          <a:p>
            <a:r>
              <a:rPr lang="el-GR" sz="2600" dirty="0"/>
              <a:t>SFC2014</a:t>
            </a:r>
            <a:r>
              <a:rPr lang="el-GR" sz="2600" dirty="0" smtClean="0"/>
              <a:t>: Ομοιότητες και διαφορές με το </a:t>
            </a:r>
            <a:r>
              <a:rPr lang="en-US" sz="2600" dirty="0" smtClean="0"/>
              <a:t>SFC2007</a:t>
            </a:r>
            <a:r>
              <a:rPr lang="el-GR" sz="2600" dirty="0" smtClean="0"/>
              <a:t>. </a:t>
            </a:r>
            <a:endParaRPr lang="el-GR" sz="2600" dirty="0"/>
          </a:p>
        </p:txBody>
      </p:sp>
      <p:sp>
        <p:nvSpPr>
          <p:cNvPr id="6" name="Θέση περιεχομένου 5"/>
          <p:cNvSpPr>
            <a:spLocks noGrp="1"/>
          </p:cNvSpPr>
          <p:nvPr>
            <p:ph idx="1"/>
          </p:nvPr>
        </p:nvSpPr>
        <p:spPr>
          <a:xfrm>
            <a:off x="457200" y="1935480"/>
            <a:ext cx="3034680" cy="4085808"/>
          </a:xfrm>
        </p:spPr>
        <p:txBody>
          <a:bodyPr>
            <a:normAutofit fontScale="92500" lnSpcReduction="10000"/>
          </a:bodyPr>
          <a:lstStyle/>
          <a:p>
            <a:r>
              <a:rPr lang="el-GR" dirty="0" smtClean="0"/>
              <a:t>Ορισμός προφίλ χρηστών σε επίπεδο κόμβου</a:t>
            </a:r>
          </a:p>
          <a:p>
            <a:r>
              <a:rPr lang="el-GR" dirty="0" err="1" smtClean="0"/>
              <a:t>Μονόδρομη</a:t>
            </a:r>
            <a:r>
              <a:rPr lang="el-GR" dirty="0" smtClean="0"/>
              <a:t> ή αμφίδρομη παράληψη κόμβου</a:t>
            </a:r>
          </a:p>
          <a:p>
            <a:pPr lvl="1"/>
            <a:r>
              <a:rPr lang="el-GR" dirty="0" smtClean="0"/>
              <a:t>Ορίζεται σε επίπεδο κόμβου, είδους αντικειμένου ή κωδικού </a:t>
            </a:r>
            <a:r>
              <a:rPr lang="en-US" dirty="0" smtClean="0"/>
              <a:t>CCI</a:t>
            </a:r>
            <a:r>
              <a:rPr lang="el-GR" dirty="0" smtClean="0"/>
              <a:t> </a:t>
            </a:r>
            <a:endParaRPr lang="el-GR" dirty="0"/>
          </a:p>
        </p:txBody>
      </p:sp>
      <p:graphicFrame>
        <p:nvGraphicFramePr>
          <p:cNvPr id="7" name="Διάγραμμα 6"/>
          <p:cNvGraphicFramePr/>
          <p:nvPr>
            <p:extLst>
              <p:ext uri="{D42A27DB-BD31-4B8C-83A1-F6EECF244321}">
                <p14:modId xmlns:p14="http://schemas.microsoft.com/office/powerpoint/2010/main" val="348344857"/>
              </p:ext>
            </p:extLst>
          </p:nvPr>
        </p:nvGraphicFramePr>
        <p:xfrm>
          <a:off x="4283968" y="2132856"/>
          <a:ext cx="46085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31" name="Ευθύγραμμο βέλος σύνδεσης 30"/>
          <p:cNvCxnSpPr/>
          <p:nvPr/>
        </p:nvCxnSpPr>
        <p:spPr>
          <a:xfrm>
            <a:off x="7524328" y="3429000"/>
            <a:ext cx="864096" cy="1584176"/>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cxnSp>
        <p:nvCxnSpPr>
          <p:cNvPr id="5121" name="Ευθύγραμμο βέλος σύνδεσης 5120"/>
          <p:cNvCxnSpPr/>
          <p:nvPr/>
        </p:nvCxnSpPr>
        <p:spPr>
          <a:xfrm flipV="1">
            <a:off x="4139952" y="4005064"/>
            <a:ext cx="432048" cy="64807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6" name="Ευθύγραμμο βέλος σύνδεσης 35"/>
          <p:cNvCxnSpPr/>
          <p:nvPr/>
        </p:nvCxnSpPr>
        <p:spPr>
          <a:xfrm flipV="1">
            <a:off x="4644008" y="3284984"/>
            <a:ext cx="432048" cy="64807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5130" name="Ευθύγραμμο βέλος σύνδεσης 5129"/>
          <p:cNvCxnSpPr/>
          <p:nvPr/>
        </p:nvCxnSpPr>
        <p:spPr>
          <a:xfrm flipH="1">
            <a:off x="4283968" y="3284984"/>
            <a:ext cx="936104" cy="136815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131" name="Θέση ημερομηνίας 5130"/>
          <p:cNvSpPr>
            <a:spLocks noGrp="1"/>
          </p:cNvSpPr>
          <p:nvPr>
            <p:ph type="dt" sz="half" idx="10"/>
          </p:nvPr>
        </p:nvSpPr>
        <p:spPr/>
        <p:txBody>
          <a:bodyPr/>
          <a:lstStyle/>
          <a:p>
            <a:fld id="{EB792EE9-BA1D-4CCD-BF80-F356BD6D9DFD}" type="datetime1">
              <a:rPr lang="el-GR" smtClean="0"/>
              <a:t>12/6/2014</a:t>
            </a:fld>
            <a:endParaRPr lang="el-GR"/>
          </a:p>
        </p:txBody>
      </p:sp>
      <p:sp>
        <p:nvSpPr>
          <p:cNvPr id="5132" name="Θέση αριθμού διαφάνειας 5131"/>
          <p:cNvSpPr>
            <a:spLocks noGrp="1"/>
          </p:cNvSpPr>
          <p:nvPr>
            <p:ph type="sldNum" sz="quarter" idx="12"/>
          </p:nvPr>
        </p:nvSpPr>
        <p:spPr/>
        <p:txBody>
          <a:bodyPr/>
          <a:lstStyle/>
          <a:p>
            <a:fld id="{EEEFDEAB-02E9-4E3D-8507-48EC6B50E40D}" type="slidenum">
              <a:rPr lang="el-GR" smtClean="0"/>
              <a:t>9</a:t>
            </a:fld>
            <a:endParaRPr lang="el-GR"/>
          </a:p>
        </p:txBody>
      </p:sp>
    </p:spTree>
    <p:extLst>
      <p:ext uri="{BB962C8B-B14F-4D97-AF65-F5344CB8AC3E}">
        <p14:creationId xmlns:p14="http://schemas.microsoft.com/office/powerpoint/2010/main" val="81686596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ppt_x"/>
                                          </p:val>
                                        </p:tav>
                                        <p:tav tm="100000">
                                          <p:val>
                                            <p:strVal val="#ppt_x"/>
                                          </p:val>
                                        </p:tav>
                                      </p:tavLst>
                                    </p:anim>
                                    <p:anim calcmode="lin" valueType="num">
                                      <p:cBhvr additive="base">
                                        <p:cTn id="14" dur="500" fill="hold"/>
                                        <p:tgtEl>
                                          <p:spTgt spid="3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121"/>
                                        </p:tgtEl>
                                        <p:attrNameLst>
                                          <p:attrName>style.visibility</p:attrName>
                                        </p:attrNameLst>
                                      </p:cBhvr>
                                      <p:to>
                                        <p:strVal val="visible"/>
                                      </p:to>
                                    </p:set>
                                    <p:anim calcmode="lin" valueType="num">
                                      <p:cBhvr additive="base">
                                        <p:cTn id="17" dur="500" fill="hold"/>
                                        <p:tgtEl>
                                          <p:spTgt spid="5121"/>
                                        </p:tgtEl>
                                        <p:attrNameLst>
                                          <p:attrName>ppt_x</p:attrName>
                                        </p:attrNameLst>
                                      </p:cBhvr>
                                      <p:tavLst>
                                        <p:tav tm="0">
                                          <p:val>
                                            <p:strVal val="#ppt_x"/>
                                          </p:val>
                                        </p:tav>
                                        <p:tav tm="100000">
                                          <p:val>
                                            <p:strVal val="#ppt_x"/>
                                          </p:val>
                                        </p:tav>
                                      </p:tavLst>
                                    </p:anim>
                                    <p:anim calcmode="lin" valueType="num">
                                      <p:cBhvr additive="base">
                                        <p:cTn id="18" dur="500" fill="hold"/>
                                        <p:tgtEl>
                                          <p:spTgt spid="512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130"/>
                                        </p:tgtEl>
                                        <p:attrNameLst>
                                          <p:attrName>style.visibility</p:attrName>
                                        </p:attrNameLst>
                                      </p:cBhvr>
                                      <p:to>
                                        <p:strVal val="visible"/>
                                      </p:to>
                                    </p:set>
                                    <p:anim calcmode="lin" valueType="num">
                                      <p:cBhvr additive="base">
                                        <p:cTn id="21" dur="500" fill="hold"/>
                                        <p:tgtEl>
                                          <p:spTgt spid="5130"/>
                                        </p:tgtEl>
                                        <p:attrNameLst>
                                          <p:attrName>ppt_x</p:attrName>
                                        </p:attrNameLst>
                                      </p:cBhvr>
                                      <p:tavLst>
                                        <p:tav tm="0">
                                          <p:val>
                                            <p:strVal val="#ppt_x"/>
                                          </p:val>
                                        </p:tav>
                                        <p:tav tm="100000">
                                          <p:val>
                                            <p:strVal val="#ppt_x"/>
                                          </p:val>
                                        </p:tav>
                                      </p:tavLst>
                                    </p:anim>
                                    <p:anim calcmode="lin" valueType="num">
                                      <p:cBhvr additive="base">
                                        <p:cTn id="22" dur="500" fill="hold"/>
                                        <p:tgtEl>
                                          <p:spTgt spid="5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Ροή">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Ροή">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459</TotalTime>
  <Words>790</Words>
  <Application>Microsoft Office PowerPoint</Application>
  <PresentationFormat>Προβολή στην οθόνη (4:3)</PresentationFormat>
  <Paragraphs>175</Paragraphs>
  <Slides>25</Slides>
  <Notes>0</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25</vt:i4>
      </vt:variant>
    </vt:vector>
  </HeadingPairs>
  <TitlesOfParts>
    <vt:vector size="27" baseType="lpstr">
      <vt:lpstr>Ροή</vt:lpstr>
      <vt:lpstr>Microsoft Office Visio Drawing</vt:lpstr>
      <vt:lpstr>SFC2014</vt:lpstr>
      <vt:lpstr>SFC 2014: Σύνοψη</vt:lpstr>
      <vt:lpstr>SFC 2014: Ορισμός</vt:lpstr>
      <vt:lpstr>SFC2014: Ομοιότητες και διαφορές με το SFC2007</vt:lpstr>
      <vt:lpstr>SFC2014: Ομοιότητες και διαφορές με το SFC2007</vt:lpstr>
      <vt:lpstr>SFC2014: Ομοιότητες και διαφορές με το SFC2007</vt:lpstr>
      <vt:lpstr>SFC2014: Ομοιότητες και διαφορές με το SFC2007</vt:lpstr>
      <vt:lpstr>SFC 2014: Ομοιότητες και διαφορές με το SFC2007.</vt:lpstr>
      <vt:lpstr>SFC2014: Ομοιότητες και διαφορές με το SFC2007. </vt:lpstr>
      <vt:lpstr>SFC2014: Ομοιότητες και διαφορές με το SFC2007</vt:lpstr>
      <vt:lpstr>SFC2014: Ομοιότητες και διαφορές με το SFC2007.</vt:lpstr>
      <vt:lpstr>SFC2014: Ομοιότητες και διαφορές με το SFC2007</vt:lpstr>
      <vt:lpstr>SFC2014: Διαχείριση χρηστών. </vt:lpstr>
      <vt:lpstr>SFC 2014: Διαχείριση χρηστών.</vt:lpstr>
      <vt:lpstr>SFC 2014: Διαχείριση χρηστών. </vt:lpstr>
      <vt:lpstr>SFC2014:  Βελτιώσεις λειτουργικότητας</vt:lpstr>
      <vt:lpstr>SFC2014:  Βελτιώσεις λειτουργικότητας</vt:lpstr>
      <vt:lpstr>SFC2014:  Βελτιώσεις λειτουργικότητας</vt:lpstr>
      <vt:lpstr>SFC2014:  Βελτιώσεις λειτουργικότητας</vt:lpstr>
      <vt:lpstr>SFC2014:  Βελτιώσεις λειτουργικότητας</vt:lpstr>
      <vt:lpstr>SFC2014:  Βελτιώσεις λειτουργικότητας</vt:lpstr>
      <vt:lpstr>SFC2014:  Βελτιώσεις λειτουργικότητας</vt:lpstr>
      <vt:lpstr>SFC2014:Υποστήριξη</vt:lpstr>
      <vt:lpstr>SFC2014:Υποστήριξη</vt:lpstr>
      <vt:lpstr>SFC2014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SFC2014</dc:title>
  <dc:creator>akisbel</dc:creator>
  <cp:lastModifiedBy>akisbel</cp:lastModifiedBy>
  <cp:revision>40</cp:revision>
  <dcterms:created xsi:type="dcterms:W3CDTF">2013-01-24T09:19:25Z</dcterms:created>
  <dcterms:modified xsi:type="dcterms:W3CDTF">2014-06-12T10:46:54Z</dcterms:modified>
</cp:coreProperties>
</file>